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notesMasterIdLst>
    <p:notesMasterId r:id="rId32"/>
  </p:notesMasterIdLst>
  <p:sldIdLst>
    <p:sldId id="256" r:id="rId2"/>
    <p:sldId id="286" r:id="rId3"/>
    <p:sldId id="293" r:id="rId4"/>
    <p:sldId id="257" r:id="rId5"/>
    <p:sldId id="281" r:id="rId6"/>
    <p:sldId id="271" r:id="rId7"/>
    <p:sldId id="284" r:id="rId8"/>
    <p:sldId id="270" r:id="rId9"/>
    <p:sldId id="268" r:id="rId10"/>
    <p:sldId id="294" r:id="rId11"/>
    <p:sldId id="275" r:id="rId12"/>
    <p:sldId id="276" r:id="rId13"/>
    <p:sldId id="277" r:id="rId14"/>
    <p:sldId id="278" r:id="rId15"/>
    <p:sldId id="279" r:id="rId16"/>
    <p:sldId id="283" r:id="rId17"/>
    <p:sldId id="287" r:id="rId18"/>
    <p:sldId id="272" r:id="rId19"/>
    <p:sldId id="285" r:id="rId20"/>
    <p:sldId id="273" r:id="rId21"/>
    <p:sldId id="290" r:id="rId22"/>
    <p:sldId id="291" r:id="rId23"/>
    <p:sldId id="274" r:id="rId24"/>
    <p:sldId id="289" r:id="rId25"/>
    <p:sldId id="260" r:id="rId26"/>
    <p:sldId id="296" r:id="rId27"/>
    <p:sldId id="299" r:id="rId28"/>
    <p:sldId id="262" r:id="rId29"/>
    <p:sldId id="295" r:id="rId30"/>
    <p:sldId id="29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3" d="100"/>
          <a:sy n="73" d="100"/>
        </p:scale>
        <p:origin x="-612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41CA9-3359-4801-BAAD-111E1455DF6F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517BF-97CA-4A59-88CA-2D82AA300B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228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517BF-97CA-4A59-88CA-2D82AA300B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800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517BF-97CA-4A59-88CA-2D82AA300BF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800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517BF-97CA-4A59-88CA-2D82AA300BF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800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517BF-97CA-4A59-88CA-2D82AA300BF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800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7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17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33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76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15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27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2107" y="1845734"/>
            <a:ext cx="4901377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5" y="1845735"/>
            <a:ext cx="5059993" cy="402335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514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609" y="1846052"/>
            <a:ext cx="4754880" cy="736282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2107" y="2582334"/>
            <a:ext cx="4907382" cy="32867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20691" y="1846052"/>
            <a:ext cx="4933003" cy="736282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89715" y="2582334"/>
            <a:ext cx="5061994" cy="32867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4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980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56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731520"/>
            <a:ext cx="6679191" cy="52578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12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36" y="5037512"/>
            <a:ext cx="10113645" cy="90608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8537" y="5867399"/>
            <a:ext cx="1010533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088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107" y="1845734"/>
            <a:ext cx="10203573" cy="4023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0D4FF1-0CBD-43D2-AF74-C977A99D2DB7}" type="datetimeFigureOut">
              <a:rPr lang="en-GB" smtClean="0"/>
              <a:t>01/05/2014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55A41B-D164-4182-A54C-064D75ACA1C8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542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388" y="2403566"/>
            <a:ext cx="11103429" cy="1283596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en-GB" sz="4500" b="1" dirty="0" smtClean="0"/>
              <a:t>Mathematical model of the </a:t>
            </a:r>
            <a:r>
              <a:rPr lang="en-GB" sz="4500" b="1" dirty="0" err="1" smtClean="0"/>
              <a:t>NFkB</a:t>
            </a:r>
            <a:r>
              <a:rPr lang="en-GB" sz="4500" b="1" dirty="0" smtClean="0"/>
              <a:t> signalling pathway </a:t>
            </a:r>
            <a:endParaRPr lang="en-GB" sz="4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82878" y="5767899"/>
            <a:ext cx="11723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 smtClean="0"/>
              <a:t>MRes</a:t>
            </a:r>
            <a:r>
              <a:rPr lang="en-GB" sz="2800" dirty="0" smtClean="0"/>
              <a:t> Biomedical Sciences and Translational Medicine: Drug safety strand</a:t>
            </a:r>
            <a:endParaRPr lang="en-GB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1109900" y="3989539"/>
            <a:ext cx="5109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Student: Carlos Andres Mariscal Melgar</a:t>
            </a:r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457731" y="4257968"/>
            <a:ext cx="372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Supervisor: Dr Steven Webb</a:t>
            </a:r>
            <a:endParaRPr lang="en-GB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970" y="448884"/>
            <a:ext cx="3849087" cy="886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8" y="401958"/>
            <a:ext cx="2205784" cy="980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232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36811" y="282387"/>
            <a:ext cx="10058400" cy="815135"/>
          </a:xfrm>
        </p:spPr>
        <p:txBody>
          <a:bodyPr/>
          <a:lstStyle/>
          <a:p>
            <a:r>
              <a:rPr lang="en-GB" dirty="0" smtClean="0"/>
              <a:t>Nuclear-Factor </a:t>
            </a:r>
            <a:r>
              <a:rPr lang="en-GB" i="1" dirty="0" err="1" smtClean="0"/>
              <a:t>kappa</a:t>
            </a:r>
            <a:r>
              <a:rPr lang="en-GB" dirty="0" err="1" smtClean="0"/>
              <a:t>B</a:t>
            </a:r>
            <a:r>
              <a:rPr lang="en-GB" dirty="0" smtClean="0"/>
              <a:t> Pathway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" y="1273477"/>
            <a:ext cx="1205209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 smtClean="0"/>
              <a:t>NFkB</a:t>
            </a:r>
            <a:r>
              <a:rPr lang="en-GB" sz="3600" dirty="0" smtClean="0"/>
              <a:t> Signalling</a:t>
            </a:r>
          </a:p>
          <a:p>
            <a:pPr marL="342900" indent="-342900">
              <a:buFontTx/>
              <a:buChar char="-"/>
            </a:pPr>
            <a:r>
              <a:rPr lang="en-GB" sz="3200" dirty="0" err="1" smtClean="0"/>
              <a:t>IKKa</a:t>
            </a:r>
            <a:r>
              <a:rPr lang="en-GB" sz="3200" dirty="0" smtClean="0"/>
              <a:t> dependant activation</a:t>
            </a:r>
          </a:p>
          <a:p>
            <a:pPr marL="342900" indent="-342900">
              <a:buFontTx/>
              <a:buChar char="-"/>
            </a:pPr>
            <a:r>
              <a:rPr lang="en-GB" sz="3200" dirty="0" err="1" smtClean="0"/>
              <a:t>nNFkB</a:t>
            </a:r>
            <a:r>
              <a:rPr lang="en-GB" sz="3200" dirty="0" smtClean="0"/>
              <a:t> nuclear transport dependant</a:t>
            </a:r>
          </a:p>
          <a:p>
            <a:pPr marL="342900" indent="-342900">
              <a:buFontTx/>
              <a:buChar char="-"/>
            </a:pPr>
            <a:r>
              <a:rPr lang="en-GB" sz="3200" dirty="0" smtClean="0"/>
              <a:t>Self-regulated negative feedback (</a:t>
            </a:r>
            <a:r>
              <a:rPr lang="en-GB" sz="3200" dirty="0" err="1" smtClean="0"/>
              <a:t>eg</a:t>
            </a:r>
            <a:r>
              <a:rPr lang="en-GB" sz="3200" dirty="0" smtClean="0"/>
              <a:t>. P53 mediated repression of </a:t>
            </a:r>
            <a:r>
              <a:rPr lang="en-GB" sz="3200" dirty="0" err="1" smtClean="0"/>
              <a:t>NFkB</a:t>
            </a:r>
            <a:r>
              <a:rPr lang="en-GB" sz="3200" dirty="0" smtClean="0"/>
              <a:t> activity)</a:t>
            </a:r>
          </a:p>
          <a:p>
            <a:r>
              <a:rPr lang="en-GB" sz="3600" dirty="0" err="1"/>
              <a:t>NFkB</a:t>
            </a:r>
            <a:endParaRPr lang="en-GB" sz="3600" dirty="0"/>
          </a:p>
          <a:p>
            <a:pPr marL="457200" indent="-457200">
              <a:buFontTx/>
              <a:buChar char="-"/>
            </a:pPr>
            <a:r>
              <a:rPr lang="en-GB" sz="3200" dirty="0"/>
              <a:t>Involved in cellular response to stress (</a:t>
            </a:r>
            <a:r>
              <a:rPr lang="en-GB" sz="3200" dirty="0" err="1"/>
              <a:t>eg</a:t>
            </a:r>
            <a:r>
              <a:rPr lang="en-GB" sz="3200" dirty="0"/>
              <a:t>. Bacterial and viral antigens)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Failure in regulation linked to disease (</a:t>
            </a:r>
            <a:r>
              <a:rPr lang="en-GB" sz="3200" dirty="0" err="1"/>
              <a:t>eg</a:t>
            </a:r>
            <a:r>
              <a:rPr lang="en-GB" sz="3200" dirty="0"/>
              <a:t>. Autoimmune, Cancer)</a:t>
            </a:r>
          </a:p>
          <a:p>
            <a:endParaRPr lang="en-GB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600891" y="4545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385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Ashall</a:t>
            </a:r>
            <a:r>
              <a:rPr lang="en-GB" dirty="0" smtClean="0"/>
              <a:t> Model</a:t>
            </a:r>
            <a:endParaRPr lang="en-GB" dirty="0"/>
          </a:p>
        </p:txBody>
      </p:sp>
      <p:grpSp>
        <p:nvGrpSpPr>
          <p:cNvPr id="2" name="Group 1"/>
          <p:cNvGrpSpPr/>
          <p:nvPr/>
        </p:nvGrpSpPr>
        <p:grpSpPr>
          <a:xfrm>
            <a:off x="0" y="2785516"/>
            <a:ext cx="7654480" cy="3430885"/>
            <a:chOff x="811603" y="2623074"/>
            <a:chExt cx="2878014" cy="1120509"/>
          </a:xfrm>
        </p:grpSpPr>
        <p:sp>
          <p:nvSpPr>
            <p:cNvPr id="10" name="TextBox 9"/>
            <p:cNvSpPr txBox="1"/>
            <p:nvPr/>
          </p:nvSpPr>
          <p:spPr>
            <a:xfrm>
              <a:off x="811603" y="2629423"/>
              <a:ext cx="6010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IKKn</a:t>
              </a:r>
              <a:endParaRPr lang="en-GB" dirty="0" smtClean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41158" y="2629423"/>
              <a:ext cx="5895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IKKa</a:t>
              </a:r>
              <a:endParaRPr lang="en-GB" dirty="0" smtClean="0"/>
            </a:p>
          </p:txBody>
        </p:sp>
        <p:cxnSp>
          <p:nvCxnSpPr>
            <p:cNvPr id="12" name="Curved Connector 11"/>
            <p:cNvCxnSpPr>
              <a:stCxn id="10" idx="0"/>
              <a:endCxn id="11" idx="0"/>
            </p:cNvCxnSpPr>
            <p:nvPr/>
          </p:nvCxnSpPr>
          <p:spPr>
            <a:xfrm rot="5400000" flipH="1" flipV="1">
              <a:off x="1624042" y="2117515"/>
              <a:ext cx="12700" cy="1023817"/>
            </a:xfrm>
            <a:prstGeom prst="curved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>
              <a:stCxn id="11" idx="1"/>
              <a:endCxn id="10" idx="3"/>
            </p:cNvCxnSpPr>
            <p:nvPr/>
          </p:nvCxnSpPr>
          <p:spPr>
            <a:xfrm rot="10800000">
              <a:off x="1412666" y="2814089"/>
              <a:ext cx="428493" cy="12700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153893" y="2652774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err="1" smtClean="0"/>
                <a:t>IKKi</a:t>
              </a:r>
              <a:endParaRPr lang="en-GB" dirty="0" smtClean="0"/>
            </a:p>
          </p:txBody>
        </p:sp>
        <p:cxnSp>
          <p:nvCxnSpPr>
            <p:cNvPr id="21" name="Curved Connector 20"/>
            <p:cNvCxnSpPr>
              <a:endCxn id="20" idx="0"/>
            </p:cNvCxnSpPr>
            <p:nvPr/>
          </p:nvCxnSpPr>
          <p:spPr>
            <a:xfrm flipV="1">
              <a:off x="2372100" y="2652774"/>
              <a:ext cx="1049655" cy="6350"/>
            </a:xfrm>
            <a:prstGeom prst="curvedConnector4">
              <a:avLst>
                <a:gd name="adj1" fmla="val 37240"/>
                <a:gd name="adj2" fmla="val 37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urved Connector 21"/>
            <p:cNvCxnSpPr>
              <a:stCxn id="11" idx="3"/>
              <a:endCxn id="20" idx="1"/>
            </p:cNvCxnSpPr>
            <p:nvPr/>
          </p:nvCxnSpPr>
          <p:spPr>
            <a:xfrm>
              <a:off x="2430743" y="2814089"/>
              <a:ext cx="723150" cy="23351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/>
            <p:cNvCxnSpPr/>
            <p:nvPr/>
          </p:nvCxnSpPr>
          <p:spPr>
            <a:xfrm rot="5400000" flipH="1">
              <a:off x="2255269" y="1878973"/>
              <a:ext cx="23351" cy="2309621"/>
            </a:xfrm>
            <a:prstGeom prst="curvedConnector3">
              <a:avLst>
                <a:gd name="adj1" fmla="val -978973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972151" y="3374251"/>
              <a:ext cx="551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A20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6024076" y="528068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 err="1"/>
              <a:t>Ashall</a:t>
            </a:r>
            <a:r>
              <a:rPr lang="en-GB" sz="1400" dirty="0"/>
              <a:t>, L., C. A. Horton, D. E. Nelson, P. </a:t>
            </a:r>
            <a:r>
              <a:rPr lang="en-GB" sz="1400" dirty="0" err="1"/>
              <a:t>Paszek</a:t>
            </a:r>
            <a:r>
              <a:rPr lang="en-GB" sz="1400" dirty="0"/>
              <a:t>, C. V. Harper, K. </a:t>
            </a:r>
            <a:r>
              <a:rPr lang="en-GB" sz="1400" dirty="0" err="1"/>
              <a:t>Sillitoe</a:t>
            </a:r>
            <a:r>
              <a:rPr lang="en-GB" sz="1400" dirty="0"/>
              <a:t>, S. Ryan, D. G. Spiller, J. F. </a:t>
            </a:r>
            <a:r>
              <a:rPr lang="en-GB" sz="1400" dirty="0" err="1"/>
              <a:t>Unitt</a:t>
            </a:r>
            <a:r>
              <a:rPr lang="en-GB" sz="1400" dirty="0"/>
              <a:t>, D. S. </a:t>
            </a:r>
            <a:r>
              <a:rPr lang="en-GB" sz="1400" dirty="0" err="1"/>
              <a:t>Broomhead</a:t>
            </a:r>
            <a:r>
              <a:rPr lang="en-GB" sz="1400" dirty="0"/>
              <a:t>, D. B. </a:t>
            </a:r>
            <a:r>
              <a:rPr lang="en-GB" sz="1400" dirty="0" err="1"/>
              <a:t>Kell</a:t>
            </a:r>
            <a:r>
              <a:rPr lang="en-GB" sz="1400" dirty="0"/>
              <a:t>, D. A. Rand, V. See and M. R. H. White (2009). "Pulsatile Stimulation Determines Timing and Specificity of NF-kappa B-Dependent Transcription." </a:t>
            </a:r>
            <a:r>
              <a:rPr lang="en-GB" sz="1400" u="sng" dirty="0"/>
              <a:t>Science</a:t>
            </a:r>
            <a:r>
              <a:rPr lang="en-GB" sz="1400" dirty="0"/>
              <a:t> </a:t>
            </a:r>
            <a:r>
              <a:rPr lang="en-GB" sz="1400" b="1" dirty="0"/>
              <a:t>324</a:t>
            </a:r>
            <a:r>
              <a:rPr lang="en-GB" sz="1400" dirty="0"/>
              <a:t>(5924): 242-246.</a:t>
            </a:r>
          </a:p>
        </p:txBody>
      </p:sp>
    </p:spTree>
    <p:extLst>
      <p:ext uri="{BB962C8B-B14F-4D97-AF65-F5344CB8AC3E}">
        <p14:creationId xmlns:p14="http://schemas.microsoft.com/office/powerpoint/2010/main" val="213845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2133600" y="287338"/>
            <a:ext cx="10058400" cy="1449387"/>
          </a:xfrm>
        </p:spPr>
        <p:txBody>
          <a:bodyPr/>
          <a:lstStyle/>
          <a:p>
            <a:r>
              <a:rPr lang="en-GB" dirty="0" smtClean="0"/>
              <a:t>Gong Model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585540" y="3235139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PIP2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417937" y="3217741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PIP3</a:t>
            </a:r>
          </a:p>
        </p:txBody>
      </p:sp>
      <p:cxnSp>
        <p:nvCxnSpPr>
          <p:cNvPr id="7" name="Curved Connector 6"/>
          <p:cNvCxnSpPr>
            <a:stCxn id="5" idx="2"/>
            <a:endCxn id="6" idx="2"/>
          </p:cNvCxnSpPr>
          <p:nvPr/>
        </p:nvCxnSpPr>
        <p:spPr>
          <a:xfrm rot="5400000" flipH="1" flipV="1">
            <a:off x="1291358" y="3179573"/>
            <a:ext cx="17398" cy="832397"/>
          </a:xfrm>
          <a:prstGeom prst="curvedConnector3">
            <a:avLst>
              <a:gd name="adj1" fmla="val -1313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/>
          <p:cNvCxnSpPr>
            <a:stCxn id="6" idx="0"/>
            <a:endCxn id="5" idx="0"/>
          </p:cNvCxnSpPr>
          <p:nvPr/>
        </p:nvCxnSpPr>
        <p:spPr>
          <a:xfrm rot="16200000" flipH="1" flipV="1">
            <a:off x="1291359" y="2810241"/>
            <a:ext cx="17398" cy="832397"/>
          </a:xfrm>
          <a:prstGeom prst="curvedConnector3">
            <a:avLst>
              <a:gd name="adj1" fmla="val -1313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27994" y="3197219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99792" y="4100029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AKT-PIP3</a:t>
            </a:r>
          </a:p>
        </p:txBody>
      </p:sp>
      <p:cxnSp>
        <p:nvCxnSpPr>
          <p:cNvPr id="11" name="Curved Connector 10"/>
          <p:cNvCxnSpPr>
            <a:stCxn id="6" idx="3"/>
            <a:endCxn id="10" idx="0"/>
          </p:cNvCxnSpPr>
          <p:nvPr/>
        </p:nvCxnSpPr>
        <p:spPr>
          <a:xfrm>
            <a:off x="2014575" y="3402407"/>
            <a:ext cx="1101545" cy="69762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9" idx="1"/>
            <a:endCxn id="10" idx="0"/>
          </p:cNvCxnSpPr>
          <p:nvPr/>
        </p:nvCxnSpPr>
        <p:spPr>
          <a:xfrm rot="10800000" flipV="1">
            <a:off x="3116120" y="3381885"/>
            <a:ext cx="411874" cy="71814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654087" y="4818174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9792" y="5477501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31371" y="481994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PP2A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78145" y="4818174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PDK</a:t>
            </a:r>
          </a:p>
        </p:txBody>
      </p:sp>
      <p:cxnSp>
        <p:nvCxnSpPr>
          <p:cNvPr id="18" name="Curved Connector 17"/>
          <p:cNvCxnSpPr>
            <a:stCxn id="10" idx="3"/>
            <a:endCxn id="13" idx="3"/>
          </p:cNvCxnSpPr>
          <p:nvPr/>
        </p:nvCxnSpPr>
        <p:spPr>
          <a:xfrm flipH="1">
            <a:off x="3569722" y="4284695"/>
            <a:ext cx="62725" cy="718145"/>
          </a:xfrm>
          <a:prstGeom prst="curvedConnector3">
            <a:avLst>
              <a:gd name="adj1" fmla="val -3644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13" idx="3"/>
            <a:endCxn id="15" idx="3"/>
          </p:cNvCxnSpPr>
          <p:nvPr/>
        </p:nvCxnSpPr>
        <p:spPr>
          <a:xfrm>
            <a:off x="3569722" y="5002840"/>
            <a:ext cx="62725" cy="659327"/>
          </a:xfrm>
          <a:prstGeom prst="curvedConnector3">
            <a:avLst>
              <a:gd name="adj1" fmla="val 4644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5" idx="1"/>
            <a:endCxn id="13" idx="1"/>
          </p:cNvCxnSpPr>
          <p:nvPr/>
        </p:nvCxnSpPr>
        <p:spPr>
          <a:xfrm rot="10800000" flipH="1">
            <a:off x="2599791" y="5002841"/>
            <a:ext cx="54295" cy="659327"/>
          </a:xfrm>
          <a:prstGeom prst="curvedConnector3">
            <a:avLst>
              <a:gd name="adj1" fmla="val -4210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13" idx="1"/>
            <a:endCxn id="10" idx="1"/>
          </p:cNvCxnSpPr>
          <p:nvPr/>
        </p:nvCxnSpPr>
        <p:spPr>
          <a:xfrm rot="10800000">
            <a:off x="2599793" y="4284696"/>
            <a:ext cx="54295" cy="718145"/>
          </a:xfrm>
          <a:prstGeom prst="curvedConnector3">
            <a:avLst>
              <a:gd name="adj1" fmla="val 5210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16" idx="3"/>
          </p:cNvCxnSpPr>
          <p:nvPr/>
        </p:nvCxnSpPr>
        <p:spPr>
          <a:xfrm flipV="1">
            <a:off x="1903350" y="4669540"/>
            <a:ext cx="461455" cy="335071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16" idx="3"/>
          </p:cNvCxnSpPr>
          <p:nvPr/>
        </p:nvCxnSpPr>
        <p:spPr>
          <a:xfrm>
            <a:off x="1903350" y="5004611"/>
            <a:ext cx="461455" cy="327892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7" idx="1"/>
          </p:cNvCxnSpPr>
          <p:nvPr/>
        </p:nvCxnSpPr>
        <p:spPr>
          <a:xfrm rot="10800000">
            <a:off x="3892529" y="4643774"/>
            <a:ext cx="185617" cy="359067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17" idx="1"/>
          </p:cNvCxnSpPr>
          <p:nvPr/>
        </p:nvCxnSpPr>
        <p:spPr>
          <a:xfrm rot="10800000" flipV="1">
            <a:off x="3881371" y="5002840"/>
            <a:ext cx="196774" cy="329662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0119050" y="590858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P53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230948" y="5908588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8252486" y="396794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324884" y="3281000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MDM2p</a:t>
            </a:r>
          </a:p>
        </p:txBody>
      </p:sp>
      <p:cxnSp>
        <p:nvCxnSpPr>
          <p:cNvPr id="30" name="Curved Connector 29"/>
          <p:cNvCxnSpPr>
            <a:endCxn id="29" idx="0"/>
          </p:cNvCxnSpPr>
          <p:nvPr/>
        </p:nvCxnSpPr>
        <p:spPr>
          <a:xfrm rot="5400000" flipH="1" flipV="1">
            <a:off x="9116025" y="2591882"/>
            <a:ext cx="12700" cy="1378237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6" idx="1"/>
            <a:endCxn id="27" idx="3"/>
          </p:cNvCxnSpPr>
          <p:nvPr/>
        </p:nvCxnSpPr>
        <p:spPr>
          <a:xfrm rot="10800000">
            <a:off x="9782702" y="6093254"/>
            <a:ext cx="336348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26" idx="0"/>
            <a:endCxn id="28" idx="2"/>
          </p:cNvCxnSpPr>
          <p:nvPr/>
        </p:nvCxnSpPr>
        <p:spPr>
          <a:xfrm rot="16200000" flipV="1">
            <a:off x="8763351" y="4284225"/>
            <a:ext cx="1571316" cy="167741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8" idx="0"/>
          </p:cNvCxnSpPr>
          <p:nvPr/>
        </p:nvCxnSpPr>
        <p:spPr>
          <a:xfrm rot="16200000" flipV="1">
            <a:off x="8409802" y="3667437"/>
            <a:ext cx="317608" cy="28339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stCxn id="29" idx="2"/>
          </p:cNvCxnSpPr>
          <p:nvPr/>
        </p:nvCxnSpPr>
        <p:spPr>
          <a:xfrm rot="5400000">
            <a:off x="9116026" y="2961214"/>
            <a:ext cx="12700" cy="1378237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29" idx="2"/>
          </p:cNvCxnSpPr>
          <p:nvPr/>
        </p:nvCxnSpPr>
        <p:spPr>
          <a:xfrm rot="16200000" flipH="1">
            <a:off x="8656549" y="4798927"/>
            <a:ext cx="2442922" cy="145732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781169" y="1907661"/>
            <a:ext cx="675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PTEN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092668" y="1917882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cxnSp>
        <p:nvCxnSpPr>
          <p:cNvPr id="38" name="Curved Connector 37"/>
          <p:cNvCxnSpPr>
            <a:stCxn id="36" idx="0"/>
          </p:cNvCxnSpPr>
          <p:nvPr/>
        </p:nvCxnSpPr>
        <p:spPr>
          <a:xfrm rot="16200000" flipH="1" flipV="1">
            <a:off x="5137238" y="-1929519"/>
            <a:ext cx="1144632" cy="8818992"/>
          </a:xfrm>
          <a:prstGeom prst="curvedConnector4">
            <a:avLst>
              <a:gd name="adj1" fmla="val -19971"/>
              <a:gd name="adj2" fmla="val 51916"/>
            </a:avLst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26" idx="3"/>
            <a:endCxn id="36" idx="2"/>
          </p:cNvCxnSpPr>
          <p:nvPr/>
        </p:nvCxnSpPr>
        <p:spPr>
          <a:xfrm flipH="1" flipV="1">
            <a:off x="10119050" y="2276993"/>
            <a:ext cx="537327" cy="3816261"/>
          </a:xfrm>
          <a:prstGeom prst="curvedConnector4">
            <a:avLst>
              <a:gd name="adj1" fmla="val -42544"/>
              <a:gd name="adj2" fmla="val 524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6" idx="3"/>
            <a:endCxn id="37" idx="1"/>
          </p:cNvCxnSpPr>
          <p:nvPr/>
        </p:nvCxnSpPr>
        <p:spPr>
          <a:xfrm>
            <a:off x="10456931" y="2092327"/>
            <a:ext cx="635737" cy="10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007561" y="328100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</a:t>
            </a:r>
          </a:p>
        </p:txBody>
      </p:sp>
      <p:sp>
        <p:nvSpPr>
          <p:cNvPr id="2" name="Rectangle 1"/>
          <p:cNvSpPr/>
          <p:nvPr/>
        </p:nvSpPr>
        <p:spPr>
          <a:xfrm>
            <a:off x="4668736" y="5542370"/>
            <a:ext cx="40415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Gong, H. J., P. </a:t>
            </a:r>
            <a:r>
              <a:rPr lang="en-GB" sz="1400" dirty="0" err="1"/>
              <a:t>Zuliani</a:t>
            </a:r>
            <a:r>
              <a:rPr lang="en-GB" sz="1400" dirty="0"/>
              <a:t>, A. </a:t>
            </a:r>
            <a:r>
              <a:rPr lang="en-GB" sz="1400" dirty="0" err="1"/>
              <a:t>Komuravelli</a:t>
            </a:r>
            <a:r>
              <a:rPr lang="en-GB" sz="1400" dirty="0"/>
              <a:t>, J. R. </a:t>
            </a:r>
            <a:r>
              <a:rPr lang="en-GB" sz="1400" dirty="0" err="1"/>
              <a:t>Faeder</a:t>
            </a:r>
            <a:r>
              <a:rPr lang="en-GB" sz="1400" dirty="0"/>
              <a:t> and E. M. Clarke (2010). "Analysis and verification of the HMGB1 </a:t>
            </a:r>
            <a:r>
              <a:rPr lang="en-GB" sz="1400" dirty="0" err="1"/>
              <a:t>signaling</a:t>
            </a:r>
            <a:r>
              <a:rPr lang="en-GB" sz="1400" dirty="0"/>
              <a:t> pathway." </a:t>
            </a:r>
            <a:r>
              <a:rPr lang="en-GB" sz="1400" u="sng" dirty="0" err="1"/>
              <a:t>Bmc</a:t>
            </a:r>
            <a:r>
              <a:rPr lang="en-GB" sz="1400" u="sng" dirty="0"/>
              <a:t> Bioinformatics</a:t>
            </a:r>
            <a:r>
              <a:rPr lang="en-GB" sz="1400" dirty="0"/>
              <a:t> </a:t>
            </a:r>
            <a:r>
              <a:rPr lang="en-GB" sz="1400" b="1" dirty="0"/>
              <a:t>11</a:t>
            </a:r>
            <a:r>
              <a:rPr lang="en-GB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092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8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3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9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1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4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3" grpId="0"/>
      <p:bldP spid="15" grpId="0"/>
      <p:bldP spid="16" grpId="0"/>
      <p:bldP spid="17" grpId="0"/>
      <p:bldP spid="26" grpId="0"/>
      <p:bldP spid="27" grpId="0"/>
      <p:bldP spid="28" grpId="0"/>
      <p:bldP spid="29" grpId="0"/>
      <p:bldP spid="36" grpId="0"/>
      <p:bldP spid="37" grpId="0"/>
      <p:bldP spid="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3614670" y="-17969"/>
            <a:ext cx="10058400" cy="1449387"/>
          </a:xfrm>
        </p:spPr>
        <p:txBody>
          <a:bodyPr/>
          <a:lstStyle/>
          <a:p>
            <a:r>
              <a:rPr lang="en-GB" dirty="0" err="1" smtClean="0"/>
              <a:t>Hatakayama</a:t>
            </a:r>
            <a:r>
              <a:rPr lang="en-GB" dirty="0" smtClean="0"/>
              <a:t> Model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1761893" y="319995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194256" y="337393"/>
            <a:ext cx="597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HRG</a:t>
            </a:r>
            <a:endParaRPr lang="en-GB" dirty="0"/>
          </a:p>
        </p:txBody>
      </p:sp>
      <p:cxnSp>
        <p:nvCxnSpPr>
          <p:cNvPr id="20" name="Straight Arrow Connector 19"/>
          <p:cNvCxnSpPr>
            <a:stCxn id="16" idx="2"/>
          </p:cNvCxnSpPr>
          <p:nvPr/>
        </p:nvCxnSpPr>
        <p:spPr>
          <a:xfrm>
            <a:off x="1916743" y="689327"/>
            <a:ext cx="0" cy="656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20096" y="1386949"/>
            <a:ext cx="7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2313390" y="1386949"/>
            <a:ext cx="7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</a:t>
            </a:r>
            <a:endParaRPr lang="en-GB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963310" y="1771794"/>
            <a:ext cx="0" cy="656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08153" y="2428374"/>
            <a:ext cx="910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R-HRG2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1761893" y="3285133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RP</a:t>
            </a:r>
            <a:endParaRPr lang="en-GB" dirty="0"/>
          </a:p>
        </p:txBody>
      </p:sp>
      <p:cxnSp>
        <p:nvCxnSpPr>
          <p:cNvPr id="27" name="Straight Arrow Connector 26"/>
          <p:cNvCxnSpPr>
            <a:stCxn id="25" idx="2"/>
            <a:endCxn id="26" idx="0"/>
          </p:cNvCxnSpPr>
          <p:nvPr/>
        </p:nvCxnSpPr>
        <p:spPr>
          <a:xfrm>
            <a:off x="1963310" y="2797706"/>
            <a:ext cx="12744" cy="48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26" idx="0"/>
            <a:endCxn id="25" idx="1"/>
          </p:cNvCxnSpPr>
          <p:nvPr/>
        </p:nvCxnSpPr>
        <p:spPr>
          <a:xfrm rot="16200000" flipV="1">
            <a:off x="1406058" y="2715136"/>
            <a:ext cx="672093" cy="467901"/>
          </a:xfrm>
          <a:prstGeom prst="curvedConnector4">
            <a:avLst>
              <a:gd name="adj1" fmla="val 36262"/>
              <a:gd name="adj2" fmla="val 1488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313390" y="328513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/>
          </a:p>
        </p:txBody>
      </p:sp>
      <p:cxnSp>
        <p:nvCxnSpPr>
          <p:cNvPr id="30" name="Straight Arrow Connector 29"/>
          <p:cNvCxnSpPr>
            <a:stCxn id="26" idx="3"/>
            <a:endCxn id="29" idx="1"/>
          </p:cNvCxnSpPr>
          <p:nvPr/>
        </p:nvCxnSpPr>
        <p:spPr>
          <a:xfrm>
            <a:off x="2190215" y="3469799"/>
            <a:ext cx="123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35000" y="3638200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PI3K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1579150" y="4141892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R-PI3K</a:t>
            </a:r>
            <a:endParaRPr lang="en-GB" dirty="0"/>
          </a:p>
        </p:txBody>
      </p:sp>
      <p:cxnSp>
        <p:nvCxnSpPr>
          <p:cNvPr id="33" name="Straight Arrow Connector 32"/>
          <p:cNvCxnSpPr>
            <a:stCxn id="26" idx="2"/>
            <a:endCxn id="32" idx="0"/>
          </p:cNvCxnSpPr>
          <p:nvPr/>
        </p:nvCxnSpPr>
        <p:spPr>
          <a:xfrm>
            <a:off x="1976054" y="3654465"/>
            <a:ext cx="0" cy="48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stCxn id="31" idx="3"/>
            <a:endCxn id="32" idx="0"/>
          </p:cNvCxnSpPr>
          <p:nvPr/>
        </p:nvCxnSpPr>
        <p:spPr>
          <a:xfrm>
            <a:off x="1233241" y="3822866"/>
            <a:ext cx="742813" cy="31902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stCxn id="18" idx="2"/>
          </p:cNvCxnSpPr>
          <p:nvPr/>
        </p:nvCxnSpPr>
        <p:spPr>
          <a:xfrm rot="5400000">
            <a:off x="1885341" y="738128"/>
            <a:ext cx="639182" cy="57637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/>
          <p:cNvCxnSpPr>
            <a:stCxn id="22" idx="2"/>
            <a:endCxn id="25" idx="0"/>
          </p:cNvCxnSpPr>
          <p:nvPr/>
        </p:nvCxnSpPr>
        <p:spPr>
          <a:xfrm rot="5400000">
            <a:off x="2000628" y="1718964"/>
            <a:ext cx="672093" cy="74672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521441" y="4835412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R-PI3K*</a:t>
            </a:r>
            <a:endParaRPr lang="en-GB" dirty="0"/>
          </a:p>
        </p:txBody>
      </p:sp>
      <p:cxnSp>
        <p:nvCxnSpPr>
          <p:cNvPr id="38" name="Straight Arrow Connector 37"/>
          <p:cNvCxnSpPr>
            <a:stCxn id="32" idx="2"/>
            <a:endCxn id="37" idx="0"/>
          </p:cNvCxnSpPr>
          <p:nvPr/>
        </p:nvCxnSpPr>
        <p:spPr>
          <a:xfrm flipH="1">
            <a:off x="1976053" y="4511224"/>
            <a:ext cx="1" cy="324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623017" y="552893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PI3K*</a:t>
            </a:r>
            <a:endParaRPr lang="en-GB" dirty="0"/>
          </a:p>
        </p:txBody>
      </p:sp>
      <p:cxnSp>
        <p:nvCxnSpPr>
          <p:cNvPr id="40" name="Straight Arrow Connector 39"/>
          <p:cNvCxnSpPr>
            <a:stCxn id="37" idx="2"/>
            <a:endCxn id="39" idx="0"/>
          </p:cNvCxnSpPr>
          <p:nvPr/>
        </p:nvCxnSpPr>
        <p:spPr>
          <a:xfrm>
            <a:off x="1976053" y="5204744"/>
            <a:ext cx="3793" cy="324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7" idx="2"/>
            <a:endCxn id="26" idx="1"/>
          </p:cNvCxnSpPr>
          <p:nvPr/>
        </p:nvCxnSpPr>
        <p:spPr>
          <a:xfrm rot="5400000" flipH="1">
            <a:off x="1001500" y="4230192"/>
            <a:ext cx="1734945" cy="214160"/>
          </a:xfrm>
          <a:prstGeom prst="curvedConnector4">
            <a:avLst>
              <a:gd name="adj1" fmla="val -13176"/>
              <a:gd name="adj2" fmla="val 3190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39" idx="1"/>
            <a:endCxn id="31" idx="1"/>
          </p:cNvCxnSpPr>
          <p:nvPr/>
        </p:nvCxnSpPr>
        <p:spPr>
          <a:xfrm rot="10800000">
            <a:off x="635001" y="3822866"/>
            <a:ext cx="988017" cy="1890732"/>
          </a:xfrm>
          <a:prstGeom prst="curvedConnector3">
            <a:avLst>
              <a:gd name="adj1" fmla="val 12313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546763" y="5366838"/>
            <a:ext cx="84710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/>
              <a:t>Hatakeyama</a:t>
            </a:r>
            <a:r>
              <a:rPr lang="en-GB" sz="1400" dirty="0"/>
              <a:t>, M., S. Kimura, T. Naka, T. Kawasaki, N. </a:t>
            </a:r>
            <a:r>
              <a:rPr lang="en-GB" sz="1400" dirty="0" err="1"/>
              <a:t>Yumoto</a:t>
            </a:r>
            <a:r>
              <a:rPr lang="en-GB" sz="1400" dirty="0"/>
              <a:t>, M. Ichikawa, J. H. Kim, K. Saito, M. Saeki, M. Shirouzu, S. Yokoyama and A. </a:t>
            </a:r>
            <a:r>
              <a:rPr lang="en-GB" sz="1400" dirty="0" err="1"/>
              <a:t>Konagaya</a:t>
            </a:r>
            <a:r>
              <a:rPr lang="en-GB" sz="1400" dirty="0"/>
              <a:t> (2003). "A computational model on the modulation of mitogen-activated protein kinase (MAPK) and </a:t>
            </a:r>
            <a:r>
              <a:rPr lang="en-GB" sz="1400" dirty="0" err="1"/>
              <a:t>Akt</a:t>
            </a:r>
            <a:r>
              <a:rPr lang="en-GB" sz="1400" dirty="0"/>
              <a:t> pathways in </a:t>
            </a:r>
            <a:r>
              <a:rPr lang="en-GB" sz="1400" dirty="0" err="1"/>
              <a:t>heregulin</a:t>
            </a:r>
            <a:r>
              <a:rPr lang="en-GB" sz="1400" dirty="0"/>
              <a:t>-induced </a:t>
            </a:r>
            <a:r>
              <a:rPr lang="en-GB" sz="1400" dirty="0" err="1"/>
              <a:t>ErbB</a:t>
            </a:r>
            <a:r>
              <a:rPr lang="en-GB" sz="1400" dirty="0"/>
              <a:t> signalling." </a:t>
            </a:r>
            <a:r>
              <a:rPr lang="en-GB" sz="1400" u="sng" dirty="0" err="1"/>
              <a:t>Biochem</a:t>
            </a:r>
            <a:r>
              <a:rPr lang="en-GB" sz="1400" u="sng" dirty="0"/>
              <a:t> J</a:t>
            </a:r>
            <a:r>
              <a:rPr lang="en-GB" sz="1400" dirty="0"/>
              <a:t> </a:t>
            </a:r>
            <a:r>
              <a:rPr lang="en-GB" sz="1400" b="1" dirty="0"/>
              <a:t>373</a:t>
            </a:r>
            <a:r>
              <a:rPr lang="en-GB" sz="1400" dirty="0"/>
              <a:t>(Pt 2): 451-463.</a:t>
            </a:r>
          </a:p>
        </p:txBody>
      </p:sp>
    </p:spTree>
    <p:extLst>
      <p:ext uri="{BB962C8B-B14F-4D97-AF65-F5344CB8AC3E}">
        <p14:creationId xmlns:p14="http://schemas.microsoft.com/office/powerpoint/2010/main" val="2997930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1" grpId="0"/>
      <p:bldP spid="22" grpId="0"/>
      <p:bldP spid="25" grpId="0"/>
      <p:bldP spid="26" grpId="0"/>
      <p:bldP spid="29" grpId="0"/>
      <p:bldP spid="31" grpId="0"/>
      <p:bldP spid="32" grpId="0"/>
      <p:bldP spid="37" grpId="0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2133600" y="287338"/>
            <a:ext cx="10058400" cy="1449387"/>
          </a:xfrm>
        </p:spPr>
        <p:txBody>
          <a:bodyPr/>
          <a:lstStyle/>
          <a:p>
            <a:r>
              <a:rPr lang="en-GB" dirty="0" err="1" smtClean="0"/>
              <a:t>Lipniacky</a:t>
            </a:r>
            <a:r>
              <a:rPr lang="en-GB" dirty="0" smtClean="0"/>
              <a:t> Model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177238" y="2451107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IKK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06793" y="2451107"/>
            <a:ext cx="589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IKKa</a:t>
            </a:r>
            <a:endParaRPr lang="en-GB" dirty="0" smtClean="0"/>
          </a:p>
        </p:txBody>
      </p:sp>
      <p:cxnSp>
        <p:nvCxnSpPr>
          <p:cNvPr id="23" name="Curved Connector 22"/>
          <p:cNvCxnSpPr>
            <a:stCxn id="13" idx="0"/>
            <a:endCxn id="19" idx="0"/>
          </p:cNvCxnSpPr>
          <p:nvPr/>
        </p:nvCxnSpPr>
        <p:spPr>
          <a:xfrm rot="5400000" flipH="1" flipV="1">
            <a:off x="2960118" y="1909639"/>
            <a:ext cx="12700" cy="1082936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19175" y="291733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</a:t>
            </a:r>
            <a:r>
              <a:rPr lang="en-GB" dirty="0" err="1"/>
              <a:t>p</a:t>
            </a:r>
            <a:endParaRPr lang="en-GB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537821" y="291733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419175" y="3438047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NFkB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604666" y="3086139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NFkBIkB</a:t>
            </a:r>
            <a:endParaRPr lang="en-GB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3658557" y="3518065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</a:t>
            </a:r>
            <a:endParaRPr lang="en-GB" dirty="0" smtClean="0"/>
          </a:p>
        </p:txBody>
      </p:sp>
      <p:cxnSp>
        <p:nvCxnSpPr>
          <p:cNvPr id="30" name="Curved Connector 29"/>
          <p:cNvCxnSpPr>
            <a:stCxn id="28" idx="1"/>
            <a:endCxn id="25" idx="3"/>
          </p:cNvCxnSpPr>
          <p:nvPr/>
        </p:nvCxnSpPr>
        <p:spPr>
          <a:xfrm rot="10800000">
            <a:off x="2012608" y="3102001"/>
            <a:ext cx="592059" cy="16880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8" idx="1"/>
            <a:endCxn id="27" idx="3"/>
          </p:cNvCxnSpPr>
          <p:nvPr/>
        </p:nvCxnSpPr>
        <p:spPr>
          <a:xfrm rot="10800000" flipV="1">
            <a:off x="2087948" y="3270805"/>
            <a:ext cx="516718" cy="3519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29" idx="1"/>
            <a:endCxn id="25" idx="2"/>
          </p:cNvCxnSpPr>
          <p:nvPr/>
        </p:nvCxnSpPr>
        <p:spPr>
          <a:xfrm rot="10800000">
            <a:off x="1715891" y="3286667"/>
            <a:ext cx="1942666" cy="41606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0"/>
            <a:endCxn id="28" idx="3"/>
          </p:cNvCxnSpPr>
          <p:nvPr/>
        </p:nvCxnSpPr>
        <p:spPr>
          <a:xfrm rot="16200000" flipV="1">
            <a:off x="3603738" y="3227444"/>
            <a:ext cx="247260" cy="33398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stCxn id="19" idx="2"/>
            <a:endCxn id="28" idx="1"/>
          </p:cNvCxnSpPr>
          <p:nvPr/>
        </p:nvCxnSpPr>
        <p:spPr>
          <a:xfrm rot="5400000">
            <a:off x="2827943" y="2597162"/>
            <a:ext cx="450366" cy="896920"/>
          </a:xfrm>
          <a:prstGeom prst="curvedConnector4">
            <a:avLst>
              <a:gd name="adj1" fmla="val 29498"/>
              <a:gd name="adj2" fmla="val 125487"/>
            </a:avLst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9" idx="2"/>
            <a:endCxn id="29" idx="1"/>
          </p:cNvCxnSpPr>
          <p:nvPr/>
        </p:nvCxnSpPr>
        <p:spPr>
          <a:xfrm>
            <a:off x="3501586" y="2820439"/>
            <a:ext cx="156971" cy="88229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5" idx="1"/>
            <a:endCxn id="26" idx="3"/>
          </p:cNvCxnSpPr>
          <p:nvPr/>
        </p:nvCxnSpPr>
        <p:spPr>
          <a:xfrm flipH="1">
            <a:off x="1089575" y="3102001"/>
            <a:ext cx="32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638108" y="4032391"/>
            <a:ext cx="54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IkBt</a:t>
            </a:r>
            <a:endParaRPr lang="en-GB" dirty="0" smtClean="0"/>
          </a:p>
        </p:txBody>
      </p:sp>
      <p:cxnSp>
        <p:nvCxnSpPr>
          <p:cNvPr id="38" name="Straight Arrow Connector 37"/>
          <p:cNvCxnSpPr>
            <a:stCxn id="37" idx="0"/>
            <a:endCxn id="29" idx="2"/>
          </p:cNvCxnSpPr>
          <p:nvPr/>
        </p:nvCxnSpPr>
        <p:spPr>
          <a:xfrm flipH="1" flipV="1">
            <a:off x="3894359" y="3887397"/>
            <a:ext cx="16901" cy="14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666469" y="467331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nNFkB</a:t>
            </a:r>
            <a:endParaRPr lang="en-GB" dirty="0" smtClean="0"/>
          </a:p>
        </p:txBody>
      </p:sp>
      <p:sp>
        <p:nvSpPr>
          <p:cNvPr id="40" name="TextBox 39"/>
          <p:cNvSpPr txBox="1"/>
          <p:nvPr/>
        </p:nvSpPr>
        <p:spPr>
          <a:xfrm>
            <a:off x="4092933" y="4401723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nNFkBIkB</a:t>
            </a:r>
            <a:endParaRPr lang="en-GB" dirty="0" smtClean="0"/>
          </a:p>
        </p:txBody>
      </p:sp>
      <p:cxnSp>
        <p:nvCxnSpPr>
          <p:cNvPr id="41" name="Curved Connector 40"/>
          <p:cNvCxnSpPr>
            <a:stCxn id="27" idx="2"/>
            <a:endCxn id="39" idx="1"/>
          </p:cNvCxnSpPr>
          <p:nvPr/>
        </p:nvCxnSpPr>
        <p:spPr>
          <a:xfrm rot="16200000" flipH="1">
            <a:off x="1684713" y="3876227"/>
            <a:ext cx="1050604" cy="91290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39" idx="3"/>
            <a:endCxn id="40" idx="1"/>
          </p:cNvCxnSpPr>
          <p:nvPr/>
        </p:nvCxnSpPr>
        <p:spPr>
          <a:xfrm flipV="1">
            <a:off x="3457070" y="4586389"/>
            <a:ext cx="635863" cy="2715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40" idx="0"/>
            <a:endCxn id="28" idx="3"/>
          </p:cNvCxnSpPr>
          <p:nvPr/>
        </p:nvCxnSpPr>
        <p:spPr>
          <a:xfrm rot="16200000" flipV="1">
            <a:off x="3530581" y="3300601"/>
            <a:ext cx="1130918" cy="107132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429876" y="4673317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A20t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468348" y="403239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A20</a:t>
            </a:r>
          </a:p>
        </p:txBody>
      </p:sp>
      <p:cxnSp>
        <p:nvCxnSpPr>
          <p:cNvPr id="46" name="Curved Connector 45"/>
          <p:cNvCxnSpPr>
            <a:stCxn id="44" idx="0"/>
            <a:endCxn id="45" idx="2"/>
          </p:cNvCxnSpPr>
          <p:nvPr/>
        </p:nvCxnSpPr>
        <p:spPr>
          <a:xfrm rot="5400000" flipH="1" flipV="1">
            <a:off x="5608428" y="4537520"/>
            <a:ext cx="271594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/>
          <p:cNvCxnSpPr>
            <a:stCxn id="45" idx="0"/>
            <a:endCxn id="13" idx="3"/>
          </p:cNvCxnSpPr>
          <p:nvPr/>
        </p:nvCxnSpPr>
        <p:spPr>
          <a:xfrm rot="16200000" flipV="1">
            <a:off x="3503835" y="1792000"/>
            <a:ext cx="1396618" cy="3084163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9" idx="1"/>
            <a:endCxn id="13" idx="3"/>
          </p:cNvCxnSpPr>
          <p:nvPr/>
        </p:nvCxnSpPr>
        <p:spPr>
          <a:xfrm rot="10800000">
            <a:off x="2660063" y="2635773"/>
            <a:ext cx="546731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5652655" y="5780291"/>
            <a:ext cx="64634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 smtClean="0"/>
              <a:t>Lipniacki</a:t>
            </a:r>
            <a:r>
              <a:rPr lang="en-GB" sz="1400" dirty="0"/>
              <a:t>, T., P. </a:t>
            </a:r>
            <a:r>
              <a:rPr lang="en-GB" sz="1400" dirty="0" err="1"/>
              <a:t>Paszek</a:t>
            </a:r>
            <a:r>
              <a:rPr lang="en-GB" sz="1400" dirty="0"/>
              <a:t>, A. R. </a:t>
            </a:r>
            <a:r>
              <a:rPr lang="en-GB" sz="1400" dirty="0" err="1"/>
              <a:t>Brasier</a:t>
            </a:r>
            <a:r>
              <a:rPr lang="en-GB" sz="1400" dirty="0"/>
              <a:t>, B. </a:t>
            </a:r>
            <a:r>
              <a:rPr lang="en-GB" sz="1400" dirty="0" err="1"/>
              <a:t>Luxon</a:t>
            </a:r>
            <a:r>
              <a:rPr lang="en-GB" sz="1400" dirty="0"/>
              <a:t> and M. Kimmel (2004). "Mathematical model of NF-</a:t>
            </a:r>
            <a:r>
              <a:rPr lang="en-GB" sz="1400" dirty="0" err="1"/>
              <a:t>kappaB</a:t>
            </a:r>
            <a:r>
              <a:rPr lang="en-GB" sz="1400" dirty="0"/>
              <a:t> regulatory module." </a:t>
            </a:r>
            <a:r>
              <a:rPr lang="en-GB" sz="1400" u="sng" dirty="0"/>
              <a:t>J </a:t>
            </a:r>
            <a:r>
              <a:rPr lang="en-GB" sz="1400" u="sng" dirty="0" err="1"/>
              <a:t>Theor</a:t>
            </a:r>
            <a:r>
              <a:rPr lang="en-GB" sz="1400" u="sng" dirty="0"/>
              <a:t> </a:t>
            </a:r>
            <a:r>
              <a:rPr lang="en-GB" sz="1400" u="sng" dirty="0" err="1"/>
              <a:t>Biol</a:t>
            </a:r>
            <a:r>
              <a:rPr lang="en-GB" sz="1400" dirty="0"/>
              <a:t> </a:t>
            </a:r>
            <a:r>
              <a:rPr lang="en-GB" sz="1400" b="1" dirty="0"/>
              <a:t>228</a:t>
            </a:r>
            <a:r>
              <a:rPr lang="en-GB" sz="1400" dirty="0"/>
              <a:t>(2): 195-215.</a:t>
            </a:r>
          </a:p>
        </p:txBody>
      </p:sp>
    </p:spTree>
    <p:extLst>
      <p:ext uri="{BB962C8B-B14F-4D97-AF65-F5344CB8AC3E}">
        <p14:creationId xmlns:p14="http://schemas.microsoft.com/office/powerpoint/2010/main" val="250286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25" grpId="0"/>
      <p:bldP spid="26" grpId="0"/>
      <p:bldP spid="27" grpId="0"/>
      <p:bldP spid="28" grpId="0"/>
      <p:bldP spid="29" grpId="0"/>
      <p:bldP spid="37" grpId="0"/>
      <p:bldP spid="39" grpId="0"/>
      <p:bldP spid="40" grpId="0"/>
      <p:bldP spid="44" grpId="0"/>
      <p:bldP spid="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Combined Model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052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1893" y="319995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94256" y="337393"/>
            <a:ext cx="597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HRG</a:t>
            </a:r>
            <a:endParaRPr lang="en-GB" dirty="0"/>
          </a:p>
        </p:txBody>
      </p:sp>
      <p:cxnSp>
        <p:nvCxnSpPr>
          <p:cNvPr id="7" name="Straight Arrow Connector 6"/>
          <p:cNvCxnSpPr>
            <a:stCxn id="4" idx="2"/>
          </p:cNvCxnSpPr>
          <p:nvPr/>
        </p:nvCxnSpPr>
        <p:spPr>
          <a:xfrm>
            <a:off x="1916743" y="689327"/>
            <a:ext cx="0" cy="656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520096" y="1386949"/>
            <a:ext cx="7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313390" y="1386949"/>
            <a:ext cx="7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</a:t>
            </a:r>
            <a:endParaRPr lang="en-GB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63310" y="1771794"/>
            <a:ext cx="0" cy="656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08153" y="2428374"/>
            <a:ext cx="910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R-HRG2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1761893" y="3285133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RP</a:t>
            </a:r>
            <a:endParaRPr lang="en-GB" dirty="0"/>
          </a:p>
        </p:txBody>
      </p:sp>
      <p:cxnSp>
        <p:nvCxnSpPr>
          <p:cNvPr id="23" name="Straight Arrow Connector 22"/>
          <p:cNvCxnSpPr>
            <a:stCxn id="21" idx="2"/>
            <a:endCxn id="22" idx="0"/>
          </p:cNvCxnSpPr>
          <p:nvPr/>
        </p:nvCxnSpPr>
        <p:spPr>
          <a:xfrm>
            <a:off x="1963310" y="2797706"/>
            <a:ext cx="12744" cy="48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22" idx="0"/>
            <a:endCxn id="21" idx="1"/>
          </p:cNvCxnSpPr>
          <p:nvPr/>
        </p:nvCxnSpPr>
        <p:spPr>
          <a:xfrm rot="16200000" flipV="1">
            <a:off x="1406058" y="2715136"/>
            <a:ext cx="672093" cy="467901"/>
          </a:xfrm>
          <a:prstGeom prst="curvedConnector4">
            <a:avLst>
              <a:gd name="adj1" fmla="val 36262"/>
              <a:gd name="adj2" fmla="val 1488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708111" y="3295866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/>
          </a:p>
        </p:txBody>
      </p:sp>
      <p:cxnSp>
        <p:nvCxnSpPr>
          <p:cNvPr id="31" name="Straight Arrow Connector 30"/>
          <p:cNvCxnSpPr>
            <a:stCxn id="22" idx="3"/>
            <a:endCxn id="29" idx="1"/>
          </p:cNvCxnSpPr>
          <p:nvPr/>
        </p:nvCxnSpPr>
        <p:spPr>
          <a:xfrm>
            <a:off x="2190215" y="3469799"/>
            <a:ext cx="517896" cy="10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35000" y="3638200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PI3K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1579150" y="4141892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R-PI3K</a:t>
            </a:r>
            <a:endParaRPr lang="en-GB" dirty="0"/>
          </a:p>
        </p:txBody>
      </p:sp>
      <p:cxnSp>
        <p:nvCxnSpPr>
          <p:cNvPr id="35" name="Straight Arrow Connector 34"/>
          <p:cNvCxnSpPr>
            <a:stCxn id="22" idx="2"/>
            <a:endCxn id="33" idx="0"/>
          </p:cNvCxnSpPr>
          <p:nvPr/>
        </p:nvCxnSpPr>
        <p:spPr>
          <a:xfrm>
            <a:off x="1976054" y="3654465"/>
            <a:ext cx="0" cy="487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32" idx="3"/>
            <a:endCxn id="33" idx="0"/>
          </p:cNvCxnSpPr>
          <p:nvPr/>
        </p:nvCxnSpPr>
        <p:spPr>
          <a:xfrm>
            <a:off x="1233241" y="3822866"/>
            <a:ext cx="742813" cy="31902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5" idx="2"/>
          </p:cNvCxnSpPr>
          <p:nvPr/>
        </p:nvCxnSpPr>
        <p:spPr>
          <a:xfrm rot="5400000">
            <a:off x="1885341" y="738128"/>
            <a:ext cx="639182" cy="57637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13" idx="2"/>
            <a:endCxn id="21" idx="0"/>
          </p:cNvCxnSpPr>
          <p:nvPr/>
        </p:nvCxnSpPr>
        <p:spPr>
          <a:xfrm rot="5400000">
            <a:off x="2000628" y="1718964"/>
            <a:ext cx="672093" cy="74672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521441" y="4835412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R-PI3K*</a:t>
            </a:r>
            <a:endParaRPr lang="en-GB" dirty="0"/>
          </a:p>
        </p:txBody>
      </p:sp>
      <p:cxnSp>
        <p:nvCxnSpPr>
          <p:cNvPr id="49" name="Straight Arrow Connector 48"/>
          <p:cNvCxnSpPr>
            <a:stCxn id="33" idx="2"/>
            <a:endCxn id="47" idx="0"/>
          </p:cNvCxnSpPr>
          <p:nvPr/>
        </p:nvCxnSpPr>
        <p:spPr>
          <a:xfrm flipH="1">
            <a:off x="1976053" y="4511224"/>
            <a:ext cx="1" cy="324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623017" y="552893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PI3K*</a:t>
            </a:r>
            <a:endParaRPr lang="en-GB" dirty="0"/>
          </a:p>
        </p:txBody>
      </p:sp>
      <p:cxnSp>
        <p:nvCxnSpPr>
          <p:cNvPr id="53" name="Straight Arrow Connector 52"/>
          <p:cNvCxnSpPr>
            <a:stCxn id="47" idx="2"/>
            <a:endCxn id="51" idx="0"/>
          </p:cNvCxnSpPr>
          <p:nvPr/>
        </p:nvCxnSpPr>
        <p:spPr>
          <a:xfrm>
            <a:off x="1976053" y="5204744"/>
            <a:ext cx="3793" cy="324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47" idx="2"/>
            <a:endCxn id="22" idx="1"/>
          </p:cNvCxnSpPr>
          <p:nvPr/>
        </p:nvCxnSpPr>
        <p:spPr>
          <a:xfrm rot="5400000" flipH="1">
            <a:off x="1001500" y="4230192"/>
            <a:ext cx="1734945" cy="214160"/>
          </a:xfrm>
          <a:prstGeom prst="curvedConnector4">
            <a:avLst>
              <a:gd name="adj1" fmla="val -13176"/>
              <a:gd name="adj2" fmla="val 3190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51" idx="1"/>
            <a:endCxn id="32" idx="1"/>
          </p:cNvCxnSpPr>
          <p:nvPr/>
        </p:nvCxnSpPr>
        <p:spPr>
          <a:xfrm rot="10800000">
            <a:off x="635001" y="3822866"/>
            <a:ext cx="988017" cy="1890732"/>
          </a:xfrm>
          <a:prstGeom prst="curvedConnector3">
            <a:avLst>
              <a:gd name="adj1" fmla="val 12313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116120" y="337393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PIP2</a:t>
            </a:r>
            <a:endParaRPr lang="en-GB" dirty="0"/>
          </a:p>
        </p:txBody>
      </p:sp>
      <p:sp>
        <p:nvSpPr>
          <p:cNvPr id="64" name="TextBox 63"/>
          <p:cNvSpPr txBox="1"/>
          <p:nvPr/>
        </p:nvSpPr>
        <p:spPr>
          <a:xfrm>
            <a:off x="3948517" y="319995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PIP3</a:t>
            </a:r>
          </a:p>
        </p:txBody>
      </p:sp>
      <p:cxnSp>
        <p:nvCxnSpPr>
          <p:cNvPr id="68" name="Curved Connector 67"/>
          <p:cNvCxnSpPr>
            <a:stCxn id="63" idx="2"/>
            <a:endCxn id="64" idx="2"/>
          </p:cNvCxnSpPr>
          <p:nvPr/>
        </p:nvCxnSpPr>
        <p:spPr>
          <a:xfrm rot="5400000" flipH="1" flipV="1">
            <a:off x="3821938" y="281827"/>
            <a:ext cx="17398" cy="832397"/>
          </a:xfrm>
          <a:prstGeom prst="curvedConnector3">
            <a:avLst>
              <a:gd name="adj1" fmla="val -1313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51" idx="3"/>
          </p:cNvCxnSpPr>
          <p:nvPr/>
        </p:nvCxnSpPr>
        <p:spPr>
          <a:xfrm flipV="1">
            <a:off x="2336674" y="1013514"/>
            <a:ext cx="1474909" cy="4700084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4" idx="0"/>
            <a:endCxn id="63" idx="0"/>
          </p:cNvCxnSpPr>
          <p:nvPr/>
        </p:nvCxnSpPr>
        <p:spPr>
          <a:xfrm rot="16200000" flipH="1" flipV="1">
            <a:off x="3821939" y="-87505"/>
            <a:ext cx="17398" cy="832397"/>
          </a:xfrm>
          <a:prstGeom prst="curvedConnector3">
            <a:avLst>
              <a:gd name="adj1" fmla="val -13139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6058574" y="299473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5130372" y="1202283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AKT-PIP3</a:t>
            </a:r>
          </a:p>
        </p:txBody>
      </p:sp>
      <p:cxnSp>
        <p:nvCxnSpPr>
          <p:cNvPr id="84" name="Curved Connector 83"/>
          <p:cNvCxnSpPr>
            <a:stCxn id="64" idx="3"/>
            <a:endCxn id="82" idx="0"/>
          </p:cNvCxnSpPr>
          <p:nvPr/>
        </p:nvCxnSpPr>
        <p:spPr>
          <a:xfrm>
            <a:off x="4545155" y="504661"/>
            <a:ext cx="1101545" cy="69762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urved Connector 85"/>
          <p:cNvCxnSpPr>
            <a:stCxn id="81" idx="1"/>
            <a:endCxn id="82" idx="0"/>
          </p:cNvCxnSpPr>
          <p:nvPr/>
        </p:nvCxnSpPr>
        <p:spPr>
          <a:xfrm rot="10800000" flipV="1">
            <a:off x="5646700" y="484139"/>
            <a:ext cx="411874" cy="71814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5184667" y="192042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130372" y="2579755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AKT-PIP2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3761951" y="1922199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PP2A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6608725" y="1920428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PDK</a:t>
            </a:r>
          </a:p>
        </p:txBody>
      </p:sp>
      <p:cxnSp>
        <p:nvCxnSpPr>
          <p:cNvPr id="112" name="Curved Connector 111"/>
          <p:cNvCxnSpPr>
            <a:stCxn id="82" idx="3"/>
            <a:endCxn id="101" idx="3"/>
          </p:cNvCxnSpPr>
          <p:nvPr/>
        </p:nvCxnSpPr>
        <p:spPr>
          <a:xfrm flipH="1">
            <a:off x="6100302" y="1386949"/>
            <a:ext cx="62725" cy="718145"/>
          </a:xfrm>
          <a:prstGeom prst="curvedConnector3">
            <a:avLst>
              <a:gd name="adj1" fmla="val -3644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/>
          <p:cNvCxnSpPr>
            <a:stCxn id="101" idx="3"/>
            <a:endCxn id="102" idx="3"/>
          </p:cNvCxnSpPr>
          <p:nvPr/>
        </p:nvCxnSpPr>
        <p:spPr>
          <a:xfrm>
            <a:off x="6100302" y="2105094"/>
            <a:ext cx="62725" cy="659327"/>
          </a:xfrm>
          <a:prstGeom prst="curvedConnector3">
            <a:avLst>
              <a:gd name="adj1" fmla="val 4644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/>
          <p:cNvCxnSpPr>
            <a:stCxn id="102" idx="1"/>
            <a:endCxn id="101" idx="1"/>
          </p:cNvCxnSpPr>
          <p:nvPr/>
        </p:nvCxnSpPr>
        <p:spPr>
          <a:xfrm rot="10800000" flipH="1">
            <a:off x="5130371" y="2105095"/>
            <a:ext cx="54295" cy="659327"/>
          </a:xfrm>
          <a:prstGeom prst="curvedConnector3">
            <a:avLst>
              <a:gd name="adj1" fmla="val -4210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urved Connector 118"/>
          <p:cNvCxnSpPr>
            <a:stCxn id="101" idx="1"/>
            <a:endCxn id="82" idx="1"/>
          </p:cNvCxnSpPr>
          <p:nvPr/>
        </p:nvCxnSpPr>
        <p:spPr>
          <a:xfrm rot="10800000">
            <a:off x="5130373" y="1386950"/>
            <a:ext cx="54295" cy="718145"/>
          </a:xfrm>
          <a:prstGeom prst="curvedConnector3">
            <a:avLst>
              <a:gd name="adj1" fmla="val 5210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urved Connector 120"/>
          <p:cNvCxnSpPr>
            <a:stCxn id="109" idx="3"/>
          </p:cNvCxnSpPr>
          <p:nvPr/>
        </p:nvCxnSpPr>
        <p:spPr>
          <a:xfrm flipV="1">
            <a:off x="4433930" y="1771794"/>
            <a:ext cx="461455" cy="335071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urved Connector 122"/>
          <p:cNvCxnSpPr>
            <a:stCxn id="109" idx="3"/>
          </p:cNvCxnSpPr>
          <p:nvPr/>
        </p:nvCxnSpPr>
        <p:spPr>
          <a:xfrm>
            <a:off x="4433930" y="2106865"/>
            <a:ext cx="461455" cy="327892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urved Connector 124"/>
          <p:cNvCxnSpPr>
            <a:stCxn id="110" idx="1"/>
          </p:cNvCxnSpPr>
          <p:nvPr/>
        </p:nvCxnSpPr>
        <p:spPr>
          <a:xfrm rot="10800000">
            <a:off x="6423113" y="1746032"/>
            <a:ext cx="185613" cy="359063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urved Connector 126"/>
          <p:cNvCxnSpPr>
            <a:stCxn id="110" idx="1"/>
          </p:cNvCxnSpPr>
          <p:nvPr/>
        </p:nvCxnSpPr>
        <p:spPr>
          <a:xfrm rot="10800000" flipV="1">
            <a:off x="6411951" y="2105094"/>
            <a:ext cx="196774" cy="329662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5029019" y="3686378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IKK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6058574" y="3686378"/>
            <a:ext cx="589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IKKa</a:t>
            </a:r>
            <a:endParaRPr lang="en-GB" dirty="0" smtClean="0"/>
          </a:p>
        </p:txBody>
      </p:sp>
      <p:cxnSp>
        <p:nvCxnSpPr>
          <p:cNvPr id="131" name="Curved Connector 130"/>
          <p:cNvCxnSpPr>
            <a:stCxn id="128" idx="0"/>
            <a:endCxn id="129" idx="0"/>
          </p:cNvCxnSpPr>
          <p:nvPr/>
        </p:nvCxnSpPr>
        <p:spPr>
          <a:xfrm rot="5400000" flipH="1" flipV="1">
            <a:off x="5811899" y="3144910"/>
            <a:ext cx="12700" cy="1082936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urved Connector 137"/>
          <p:cNvCxnSpPr>
            <a:stCxn id="102" idx="2"/>
          </p:cNvCxnSpPr>
          <p:nvPr/>
        </p:nvCxnSpPr>
        <p:spPr>
          <a:xfrm rot="16200000" flipH="1">
            <a:off x="5525240" y="3070546"/>
            <a:ext cx="414469" cy="171549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270956" y="415260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</a:t>
            </a:r>
            <a:r>
              <a:rPr lang="en-GB" dirty="0" err="1"/>
              <a:t>p</a:t>
            </a:r>
            <a:endParaRPr lang="en-GB" dirty="0" smtClean="0"/>
          </a:p>
        </p:txBody>
      </p:sp>
      <p:sp>
        <p:nvSpPr>
          <p:cNvPr id="140" name="TextBox 139"/>
          <p:cNvSpPr txBox="1"/>
          <p:nvPr/>
        </p:nvSpPr>
        <p:spPr>
          <a:xfrm>
            <a:off x="3389602" y="4152606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sp>
        <p:nvSpPr>
          <p:cNvPr id="141" name="TextBox 140"/>
          <p:cNvSpPr txBox="1"/>
          <p:nvPr/>
        </p:nvSpPr>
        <p:spPr>
          <a:xfrm>
            <a:off x="4270956" y="4673318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NFkB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5456447" y="4321410"/>
            <a:ext cx="95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NFkBIkB</a:t>
            </a:r>
            <a:endParaRPr lang="en-GB" dirty="0" smtClean="0"/>
          </a:p>
        </p:txBody>
      </p:sp>
      <p:sp>
        <p:nvSpPr>
          <p:cNvPr id="143" name="TextBox 142"/>
          <p:cNvSpPr txBox="1"/>
          <p:nvPr/>
        </p:nvSpPr>
        <p:spPr>
          <a:xfrm>
            <a:off x="6510338" y="4753336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</a:t>
            </a:r>
            <a:endParaRPr lang="en-GB" dirty="0" smtClean="0"/>
          </a:p>
        </p:txBody>
      </p:sp>
      <p:cxnSp>
        <p:nvCxnSpPr>
          <p:cNvPr id="145" name="Curved Connector 144"/>
          <p:cNvCxnSpPr>
            <a:stCxn id="142" idx="1"/>
            <a:endCxn id="139" idx="3"/>
          </p:cNvCxnSpPr>
          <p:nvPr/>
        </p:nvCxnSpPr>
        <p:spPr>
          <a:xfrm rot="10800000">
            <a:off x="4864389" y="4337272"/>
            <a:ext cx="592059" cy="16880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Curved Connector 146"/>
          <p:cNvCxnSpPr>
            <a:stCxn id="142" idx="1"/>
            <a:endCxn id="141" idx="3"/>
          </p:cNvCxnSpPr>
          <p:nvPr/>
        </p:nvCxnSpPr>
        <p:spPr>
          <a:xfrm rot="10800000" flipV="1">
            <a:off x="4939729" y="4506076"/>
            <a:ext cx="516718" cy="3519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urved Connector 148"/>
          <p:cNvCxnSpPr>
            <a:stCxn id="143" idx="1"/>
            <a:endCxn id="139" idx="2"/>
          </p:cNvCxnSpPr>
          <p:nvPr/>
        </p:nvCxnSpPr>
        <p:spPr>
          <a:xfrm rot="10800000">
            <a:off x="4567672" y="4521938"/>
            <a:ext cx="1942666" cy="41606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urved Connector 150"/>
          <p:cNvCxnSpPr>
            <a:stCxn id="143" idx="0"/>
            <a:endCxn id="142" idx="3"/>
          </p:cNvCxnSpPr>
          <p:nvPr/>
        </p:nvCxnSpPr>
        <p:spPr>
          <a:xfrm rot="16200000" flipV="1">
            <a:off x="6455519" y="4462715"/>
            <a:ext cx="247260" cy="33398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urved Connector 152"/>
          <p:cNvCxnSpPr>
            <a:stCxn id="129" idx="2"/>
            <a:endCxn id="142" idx="1"/>
          </p:cNvCxnSpPr>
          <p:nvPr/>
        </p:nvCxnSpPr>
        <p:spPr>
          <a:xfrm rot="5400000">
            <a:off x="5679724" y="3832433"/>
            <a:ext cx="450366" cy="896920"/>
          </a:xfrm>
          <a:prstGeom prst="curvedConnector4">
            <a:avLst>
              <a:gd name="adj1" fmla="val 29498"/>
              <a:gd name="adj2" fmla="val 125487"/>
            </a:avLst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>
            <a:stCxn id="129" idx="2"/>
            <a:endCxn id="143" idx="1"/>
          </p:cNvCxnSpPr>
          <p:nvPr/>
        </p:nvCxnSpPr>
        <p:spPr>
          <a:xfrm>
            <a:off x="6353367" y="4055710"/>
            <a:ext cx="156971" cy="882292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139" idx="1"/>
            <a:endCxn id="140" idx="3"/>
          </p:cNvCxnSpPr>
          <p:nvPr/>
        </p:nvCxnSpPr>
        <p:spPr>
          <a:xfrm flipH="1">
            <a:off x="3941356" y="4337272"/>
            <a:ext cx="329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Box 157"/>
          <p:cNvSpPr txBox="1"/>
          <p:nvPr/>
        </p:nvSpPr>
        <p:spPr>
          <a:xfrm>
            <a:off x="6489889" y="5267662"/>
            <a:ext cx="54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IkBt</a:t>
            </a:r>
            <a:endParaRPr lang="en-GB" dirty="0" smtClean="0"/>
          </a:p>
        </p:txBody>
      </p:sp>
      <p:cxnSp>
        <p:nvCxnSpPr>
          <p:cNvPr id="160" name="Straight Arrow Connector 159"/>
          <p:cNvCxnSpPr>
            <a:stCxn id="158" idx="0"/>
            <a:endCxn id="143" idx="2"/>
          </p:cNvCxnSpPr>
          <p:nvPr/>
        </p:nvCxnSpPr>
        <p:spPr>
          <a:xfrm flipH="1" flipV="1">
            <a:off x="6746140" y="5122668"/>
            <a:ext cx="16901" cy="14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/>
          <p:cNvSpPr txBox="1"/>
          <p:nvPr/>
        </p:nvSpPr>
        <p:spPr>
          <a:xfrm>
            <a:off x="5518250" y="5908588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nNFkB</a:t>
            </a:r>
            <a:endParaRPr lang="en-GB" dirty="0" smtClean="0"/>
          </a:p>
        </p:txBody>
      </p:sp>
      <p:sp>
        <p:nvSpPr>
          <p:cNvPr id="168" name="TextBox 167"/>
          <p:cNvSpPr txBox="1"/>
          <p:nvPr/>
        </p:nvSpPr>
        <p:spPr>
          <a:xfrm>
            <a:off x="6944714" y="5636994"/>
            <a:ext cx="1077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nNFkBIkB</a:t>
            </a:r>
            <a:endParaRPr lang="en-GB" dirty="0" smtClean="0"/>
          </a:p>
        </p:txBody>
      </p:sp>
      <p:cxnSp>
        <p:nvCxnSpPr>
          <p:cNvPr id="170" name="Curved Connector 169"/>
          <p:cNvCxnSpPr>
            <a:stCxn id="141" idx="2"/>
            <a:endCxn id="161" idx="1"/>
          </p:cNvCxnSpPr>
          <p:nvPr/>
        </p:nvCxnSpPr>
        <p:spPr>
          <a:xfrm rot="16200000" flipH="1">
            <a:off x="4536494" y="5111498"/>
            <a:ext cx="1050604" cy="91290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urved Connector 171"/>
          <p:cNvCxnSpPr>
            <a:stCxn id="161" idx="3"/>
            <a:endCxn id="168" idx="1"/>
          </p:cNvCxnSpPr>
          <p:nvPr/>
        </p:nvCxnSpPr>
        <p:spPr>
          <a:xfrm flipV="1">
            <a:off x="6308851" y="5821660"/>
            <a:ext cx="635863" cy="2715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urved Connector 173"/>
          <p:cNvCxnSpPr>
            <a:stCxn id="168" idx="0"/>
            <a:endCxn id="142" idx="3"/>
          </p:cNvCxnSpPr>
          <p:nvPr/>
        </p:nvCxnSpPr>
        <p:spPr>
          <a:xfrm rot="16200000" flipV="1">
            <a:off x="6382362" y="4535872"/>
            <a:ext cx="1130918" cy="107132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/>
          <p:cNvSpPr txBox="1"/>
          <p:nvPr/>
        </p:nvSpPr>
        <p:spPr>
          <a:xfrm>
            <a:off x="8281657" y="5908588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A20t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8320129" y="526766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A20</a:t>
            </a:r>
          </a:p>
        </p:txBody>
      </p:sp>
      <p:cxnSp>
        <p:nvCxnSpPr>
          <p:cNvPr id="178" name="Curved Connector 177"/>
          <p:cNvCxnSpPr>
            <a:stCxn id="161" idx="3"/>
            <a:endCxn id="175" idx="1"/>
          </p:cNvCxnSpPr>
          <p:nvPr/>
        </p:nvCxnSpPr>
        <p:spPr>
          <a:xfrm>
            <a:off x="6308851" y="6093254"/>
            <a:ext cx="197280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urved Connector 179"/>
          <p:cNvCxnSpPr>
            <a:stCxn id="175" idx="0"/>
            <a:endCxn id="176" idx="2"/>
          </p:cNvCxnSpPr>
          <p:nvPr/>
        </p:nvCxnSpPr>
        <p:spPr>
          <a:xfrm rot="5400000" flipH="1" flipV="1">
            <a:off x="8460209" y="5772791"/>
            <a:ext cx="271594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Curved Connector 181"/>
          <p:cNvCxnSpPr>
            <a:stCxn id="176" idx="0"/>
            <a:endCxn id="128" idx="3"/>
          </p:cNvCxnSpPr>
          <p:nvPr/>
        </p:nvCxnSpPr>
        <p:spPr>
          <a:xfrm rot="16200000" flipV="1">
            <a:off x="6355616" y="3027271"/>
            <a:ext cx="1396618" cy="3084163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urved Connector 183"/>
          <p:cNvCxnSpPr>
            <a:stCxn id="129" idx="1"/>
            <a:endCxn id="128" idx="3"/>
          </p:cNvCxnSpPr>
          <p:nvPr/>
        </p:nvCxnSpPr>
        <p:spPr>
          <a:xfrm rot="10800000">
            <a:off x="5511844" y="3871044"/>
            <a:ext cx="546731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TextBox 185"/>
          <p:cNvSpPr txBox="1"/>
          <p:nvPr/>
        </p:nvSpPr>
        <p:spPr>
          <a:xfrm>
            <a:off x="10119050" y="590858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P53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9230948" y="5908588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sp>
        <p:nvSpPr>
          <p:cNvPr id="189" name="TextBox 188"/>
          <p:cNvSpPr txBox="1"/>
          <p:nvPr/>
        </p:nvSpPr>
        <p:spPr>
          <a:xfrm>
            <a:off x="8252486" y="396794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MDM2t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8007561" y="328100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</a:t>
            </a:r>
          </a:p>
        </p:txBody>
      </p:sp>
      <p:sp>
        <p:nvSpPr>
          <p:cNvPr id="191" name="TextBox 190"/>
          <p:cNvSpPr txBox="1"/>
          <p:nvPr/>
        </p:nvSpPr>
        <p:spPr>
          <a:xfrm>
            <a:off x="9324884" y="3281000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MDM2p</a:t>
            </a:r>
          </a:p>
        </p:txBody>
      </p:sp>
      <p:cxnSp>
        <p:nvCxnSpPr>
          <p:cNvPr id="193" name="Curved Connector 192"/>
          <p:cNvCxnSpPr>
            <a:stCxn id="102" idx="2"/>
          </p:cNvCxnSpPr>
          <p:nvPr/>
        </p:nvCxnSpPr>
        <p:spPr>
          <a:xfrm rot="16200000" flipH="1">
            <a:off x="7239908" y="1355878"/>
            <a:ext cx="77240" cy="3263657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190" idx="0"/>
            <a:endCxn id="191" idx="0"/>
          </p:cNvCxnSpPr>
          <p:nvPr/>
        </p:nvCxnSpPr>
        <p:spPr>
          <a:xfrm rot="5400000" flipH="1" flipV="1">
            <a:off x="9116025" y="2591882"/>
            <a:ext cx="12700" cy="1378237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urved Connector 197"/>
          <p:cNvCxnSpPr>
            <a:stCxn id="186" idx="1"/>
            <a:endCxn id="187" idx="3"/>
          </p:cNvCxnSpPr>
          <p:nvPr/>
        </p:nvCxnSpPr>
        <p:spPr>
          <a:xfrm rot="10800000">
            <a:off x="9782702" y="6093254"/>
            <a:ext cx="336348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186" idx="0"/>
            <a:endCxn id="189" idx="2"/>
          </p:cNvCxnSpPr>
          <p:nvPr/>
        </p:nvCxnSpPr>
        <p:spPr>
          <a:xfrm rot="16200000" flipV="1">
            <a:off x="8763351" y="4284225"/>
            <a:ext cx="1571316" cy="167741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Curved Connector 202"/>
          <p:cNvCxnSpPr>
            <a:stCxn id="189" idx="0"/>
            <a:endCxn id="190" idx="2"/>
          </p:cNvCxnSpPr>
          <p:nvPr/>
        </p:nvCxnSpPr>
        <p:spPr>
          <a:xfrm rot="16200000" flipV="1">
            <a:off x="8409802" y="3667437"/>
            <a:ext cx="317608" cy="28339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urved Connector 204"/>
          <p:cNvCxnSpPr>
            <a:stCxn id="191" idx="2"/>
            <a:endCxn id="190" idx="2"/>
          </p:cNvCxnSpPr>
          <p:nvPr/>
        </p:nvCxnSpPr>
        <p:spPr>
          <a:xfrm rot="5400000">
            <a:off x="9116026" y="2961214"/>
            <a:ext cx="12700" cy="1378237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Curved Connector 206"/>
          <p:cNvCxnSpPr>
            <a:stCxn id="191" idx="2"/>
          </p:cNvCxnSpPr>
          <p:nvPr/>
        </p:nvCxnSpPr>
        <p:spPr>
          <a:xfrm rot="16200000" flipH="1">
            <a:off x="8656549" y="4798927"/>
            <a:ext cx="2442922" cy="145732"/>
          </a:xfrm>
          <a:prstGeom prst="curvedConnector3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9781169" y="1907661"/>
            <a:ext cx="675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PTEN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11092668" y="1917882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deg</a:t>
            </a:r>
            <a:endParaRPr lang="en-GB" dirty="0" smtClean="0"/>
          </a:p>
        </p:txBody>
      </p:sp>
      <p:cxnSp>
        <p:nvCxnSpPr>
          <p:cNvPr id="211" name="Curved Connector 210"/>
          <p:cNvCxnSpPr>
            <a:stCxn id="208" idx="0"/>
          </p:cNvCxnSpPr>
          <p:nvPr/>
        </p:nvCxnSpPr>
        <p:spPr>
          <a:xfrm rot="16200000" flipV="1">
            <a:off x="6112679" y="-2098711"/>
            <a:ext cx="1828899" cy="6183845"/>
          </a:xfrm>
          <a:prstGeom prst="curvedConnector2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urved Connector 213"/>
          <p:cNvCxnSpPr>
            <a:stCxn id="186" idx="3"/>
            <a:endCxn id="208" idx="2"/>
          </p:cNvCxnSpPr>
          <p:nvPr/>
        </p:nvCxnSpPr>
        <p:spPr>
          <a:xfrm flipH="1" flipV="1">
            <a:off x="10119050" y="2276993"/>
            <a:ext cx="537327" cy="3816261"/>
          </a:xfrm>
          <a:prstGeom prst="curvedConnector4">
            <a:avLst>
              <a:gd name="adj1" fmla="val -42544"/>
              <a:gd name="adj2" fmla="val 524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/>
          <p:cNvCxnSpPr>
            <a:stCxn id="208" idx="3"/>
            <a:endCxn id="209" idx="1"/>
          </p:cNvCxnSpPr>
          <p:nvPr/>
        </p:nvCxnSpPr>
        <p:spPr>
          <a:xfrm>
            <a:off x="10456931" y="2092327"/>
            <a:ext cx="635737" cy="10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591261" y="10263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601931" y="19847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071593" y="28030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9660455" y="167094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 </a:t>
            </a:r>
            <a:r>
              <a:rPr lang="en-GB" dirty="0" smtClean="0"/>
              <a:t>– Mass action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8167" y="265699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435807" y="30899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181827" y="3976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492309" y="4521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2054564" y="44660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978167" y="44216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054564" y="52047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064393" y="41275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5762707" y="8678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9660455" y="473879"/>
            <a:ext cx="2228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B050"/>
                </a:solidFill>
              </a:rPr>
              <a:t>2</a:t>
            </a:r>
            <a:r>
              <a:rPr lang="en-GB" dirty="0">
                <a:solidFill>
                  <a:schemeClr val="tx2"/>
                </a:solidFill>
              </a:rPr>
              <a:t> </a:t>
            </a:r>
            <a:r>
              <a:rPr lang="en-GB" dirty="0" smtClean="0">
                <a:solidFill>
                  <a:schemeClr val="tx2"/>
                </a:solidFill>
              </a:rPr>
              <a:t>– </a:t>
            </a:r>
            <a:r>
              <a:rPr lang="en-GB" dirty="0" err="1" smtClean="0"/>
              <a:t>Michaelis-Menten</a:t>
            </a:r>
            <a:endParaRPr lang="en-GB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9688803" y="828848"/>
            <a:ext cx="1605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3 – Hill Kinetics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475939" y="140545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6579149" y="22915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326839" y="14471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4303656" y="22793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5305604" y="30579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5726381" y="35295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10656377" y="1631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3941356" y="10361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895385" y="44216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6272270" y="56503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935205" y="3896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5029019" y="54523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947821" y="5029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10285403" y="24444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3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7127685" y="60373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3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9017278" y="45112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3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8695409" y="55944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8252486" y="49448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9649190" y="57287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B050"/>
                </a:solidFill>
              </a:rPr>
              <a:t>2</a:t>
            </a:r>
            <a:endParaRPr lang="en-GB" dirty="0" smtClean="0">
              <a:solidFill>
                <a:srgbClr val="00B050"/>
              </a:solidFill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8101643" y="367320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8852751" y="26411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4362971" y="787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1</a:t>
            </a:r>
            <a:endParaRPr lang="en-GB" dirty="0">
              <a:solidFill>
                <a:srgbClr val="FF0000"/>
              </a:solidFill>
            </a:endParaRPr>
          </a:p>
        </p:txBody>
      </p:sp>
      <p:cxnSp>
        <p:nvCxnSpPr>
          <p:cNvPr id="9" name="Curved Connector 8"/>
          <p:cNvCxnSpPr>
            <a:endCxn id="186" idx="2"/>
          </p:cNvCxnSpPr>
          <p:nvPr/>
        </p:nvCxnSpPr>
        <p:spPr>
          <a:xfrm>
            <a:off x="6311549" y="6093254"/>
            <a:ext cx="4076165" cy="184666"/>
          </a:xfrm>
          <a:prstGeom prst="curvedConnector4">
            <a:avLst>
              <a:gd name="adj1" fmla="val 46704"/>
              <a:gd name="adj2" fmla="val 8231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24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6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0" dur="2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3" dur="2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6" dur="2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9" dur="2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2" dur="2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5" dur="2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8" dur="2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1" dur="2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4" dur="2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7" dur="2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0" dur="2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3" dur="2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6" dur="2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9" dur="2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2" dur="2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5" dur="2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8" dur="2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8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3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8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3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4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8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9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3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4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5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8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8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0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0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2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2" grpId="0"/>
      <p:bldP spid="13" grpId="0"/>
      <p:bldP spid="21" grpId="0"/>
      <p:bldP spid="22" grpId="0"/>
      <p:bldP spid="29" grpId="0"/>
      <p:bldP spid="32" grpId="0"/>
      <p:bldP spid="33" grpId="0"/>
      <p:bldP spid="47" grpId="0"/>
      <p:bldP spid="51" grpId="0"/>
      <p:bldP spid="63" grpId="0"/>
      <p:bldP spid="64" grpId="0"/>
      <p:bldP spid="81" grpId="0"/>
      <p:bldP spid="82" grpId="0"/>
      <p:bldP spid="101" grpId="0"/>
      <p:bldP spid="102" grpId="0"/>
      <p:bldP spid="109" grpId="0"/>
      <p:bldP spid="110" grpId="0"/>
      <p:bldP spid="128" grpId="0"/>
      <p:bldP spid="129" grpId="0"/>
      <p:bldP spid="139" grpId="0"/>
      <p:bldP spid="140" grpId="0"/>
      <p:bldP spid="141" grpId="0"/>
      <p:bldP spid="142" grpId="0"/>
      <p:bldP spid="143" grpId="0"/>
      <p:bldP spid="158" grpId="0"/>
      <p:bldP spid="161" grpId="0"/>
      <p:bldP spid="168" grpId="0"/>
      <p:bldP spid="175" grpId="0"/>
      <p:bldP spid="176" grpId="0"/>
      <p:bldP spid="186" grpId="0"/>
      <p:bldP spid="187" grpId="0"/>
      <p:bldP spid="189" grpId="0"/>
      <p:bldP spid="190" grpId="0"/>
      <p:bldP spid="191" grpId="0"/>
      <p:bldP spid="208" grpId="0"/>
      <p:bldP spid="209" grpId="0"/>
      <p:bldP spid="2" grpId="0"/>
      <p:bldP spid="94" grpId="0"/>
      <p:bldP spid="95" grpId="0"/>
      <p:bldP spid="96" grpId="0"/>
      <p:bldP spid="3" grpId="0"/>
      <p:bldP spid="99" grpId="0"/>
      <p:bldP spid="103" grpId="0"/>
      <p:bldP spid="104" grpId="0"/>
      <p:bldP spid="105" grpId="0"/>
      <p:bldP spid="106" grpId="0"/>
      <p:bldP spid="107" grpId="0"/>
      <p:bldP spid="108" grpId="0"/>
      <p:bldP spid="111" grpId="0"/>
      <p:bldP spid="113" grpId="0"/>
      <p:bldP spid="8" grpId="0"/>
      <p:bldP spid="114" grpId="0"/>
      <p:bldP spid="116" grpId="0"/>
      <p:bldP spid="118" grpId="0"/>
      <p:bldP spid="120" grpId="0"/>
      <p:bldP spid="122" grpId="0"/>
      <p:bldP spid="124" grpId="0"/>
      <p:bldP spid="126" grpId="0"/>
      <p:bldP spid="130" grpId="0"/>
      <p:bldP spid="132" grpId="0"/>
      <p:bldP spid="133" grpId="0"/>
      <p:bldP spid="134" grpId="0"/>
      <p:bldP spid="135" grpId="0"/>
      <p:bldP spid="136" grpId="0"/>
      <p:bldP spid="144" grpId="0"/>
      <p:bldP spid="146" grpId="0"/>
      <p:bldP spid="148" grpId="0"/>
      <p:bldP spid="150" grpId="0"/>
      <p:bldP spid="152" grpId="0"/>
      <p:bldP spid="156" grpId="0"/>
      <p:bldP spid="159" grpId="0"/>
      <p:bldP spid="162" grpId="0"/>
      <p:bldP spid="16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1"/>
          <a:stretch/>
        </p:blipFill>
        <p:spPr bwMode="auto">
          <a:xfrm rot="16200000">
            <a:off x="5178248" y="544198"/>
            <a:ext cx="5762625" cy="4894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4688" y="933450"/>
            <a:ext cx="4791075" cy="492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3"/>
          <p:cNvSpPr txBox="1">
            <a:spLocks/>
          </p:cNvSpPr>
          <p:nvPr/>
        </p:nvSpPr>
        <p:spPr>
          <a:xfrm>
            <a:off x="98738" y="-154547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Simbiology diagram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919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Sensitivity </a:t>
            </a:r>
            <a:r>
              <a:rPr lang="en-GB" dirty="0" smtClean="0"/>
              <a:t>analysis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717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nsitivity analysi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0152" y="2612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93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36811" y="282387"/>
            <a:ext cx="10058400" cy="815135"/>
          </a:xfrm>
        </p:spPr>
        <p:txBody>
          <a:bodyPr/>
          <a:lstStyle/>
          <a:p>
            <a:r>
              <a:rPr lang="en-GB" dirty="0" smtClean="0"/>
              <a:t>Nuclear-Factor </a:t>
            </a:r>
            <a:r>
              <a:rPr lang="en-GB" i="1" dirty="0" err="1" smtClean="0"/>
              <a:t>kappa</a:t>
            </a:r>
            <a:r>
              <a:rPr lang="en-GB" dirty="0" err="1" smtClean="0"/>
              <a:t>B</a:t>
            </a:r>
            <a:r>
              <a:rPr lang="en-GB" dirty="0" smtClean="0"/>
              <a:t> Pathway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" y="1273477"/>
            <a:ext cx="1205209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 smtClean="0"/>
              <a:t>NFkB</a:t>
            </a:r>
            <a:r>
              <a:rPr lang="en-GB" sz="3600" dirty="0" smtClean="0"/>
              <a:t> Signalling</a:t>
            </a:r>
          </a:p>
          <a:p>
            <a:pPr marL="342900" indent="-342900">
              <a:buFontTx/>
              <a:buChar char="-"/>
            </a:pPr>
            <a:r>
              <a:rPr lang="en-GB" sz="3200" dirty="0" err="1" smtClean="0"/>
              <a:t>IKKa</a:t>
            </a:r>
            <a:r>
              <a:rPr lang="en-GB" sz="3200" dirty="0" smtClean="0"/>
              <a:t> dependant activation</a:t>
            </a:r>
          </a:p>
          <a:p>
            <a:pPr marL="342900" indent="-342900">
              <a:buFontTx/>
              <a:buChar char="-"/>
            </a:pPr>
            <a:r>
              <a:rPr lang="en-GB" sz="3200" dirty="0" err="1" smtClean="0"/>
              <a:t>nNFkB</a:t>
            </a:r>
            <a:r>
              <a:rPr lang="en-GB" sz="3200" dirty="0" smtClean="0"/>
              <a:t> nuclear transport dependant</a:t>
            </a:r>
          </a:p>
          <a:p>
            <a:pPr marL="342900" indent="-342900">
              <a:buFontTx/>
              <a:buChar char="-"/>
            </a:pPr>
            <a:r>
              <a:rPr lang="en-GB" sz="3200" dirty="0" smtClean="0"/>
              <a:t>Self-regulated negative feedback (</a:t>
            </a:r>
            <a:r>
              <a:rPr lang="en-GB" sz="3200" dirty="0" err="1" smtClean="0"/>
              <a:t>eg</a:t>
            </a:r>
            <a:r>
              <a:rPr lang="en-GB" sz="3200" dirty="0" smtClean="0"/>
              <a:t>. P53 mediated repression of </a:t>
            </a:r>
            <a:r>
              <a:rPr lang="en-GB" sz="3200" dirty="0" err="1" smtClean="0"/>
              <a:t>NFkB</a:t>
            </a:r>
            <a:r>
              <a:rPr lang="en-GB" sz="3200" dirty="0" smtClean="0"/>
              <a:t> activity)</a:t>
            </a:r>
          </a:p>
          <a:p>
            <a:r>
              <a:rPr lang="en-GB" sz="3600" dirty="0" err="1"/>
              <a:t>NFkB</a:t>
            </a:r>
            <a:endParaRPr lang="en-GB" sz="3600" dirty="0"/>
          </a:p>
          <a:p>
            <a:pPr marL="457200" indent="-457200">
              <a:buFontTx/>
              <a:buChar char="-"/>
            </a:pPr>
            <a:r>
              <a:rPr lang="en-GB" sz="3200" dirty="0"/>
              <a:t>Involved in cellular response to stress (</a:t>
            </a:r>
            <a:r>
              <a:rPr lang="en-GB" sz="3200" dirty="0" err="1"/>
              <a:t>eg</a:t>
            </a:r>
            <a:r>
              <a:rPr lang="en-GB" sz="3200" dirty="0"/>
              <a:t>. Bacterial and viral antigens)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Failure in regulation linked to disease (</a:t>
            </a:r>
            <a:r>
              <a:rPr lang="en-GB" sz="3200" dirty="0" err="1"/>
              <a:t>eg</a:t>
            </a:r>
            <a:r>
              <a:rPr lang="en-GB" sz="3200" dirty="0"/>
              <a:t>. Autoimmune, Cancer)</a:t>
            </a:r>
          </a:p>
          <a:p>
            <a:endParaRPr lang="en-GB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600891" y="4545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484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Sensitivity matrix </a:t>
            </a:r>
            <a:endParaRPr lang="en-GB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137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14794" y="0"/>
            <a:ext cx="11369920" cy="6310859"/>
            <a:chOff x="338445" y="213754"/>
            <a:chExt cx="10919363" cy="6124824"/>
          </a:xfrm>
        </p:grpSpPr>
        <p:pic>
          <p:nvPicPr>
            <p:cNvPr id="3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53" b="7721"/>
            <a:stretch/>
          </p:blipFill>
          <p:spPr bwMode="auto">
            <a:xfrm>
              <a:off x="338445" y="213754"/>
              <a:ext cx="10919363" cy="44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5217168" y="1034207"/>
              <a:ext cx="1647825" cy="89609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4356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989" y="29980"/>
            <a:ext cx="12022111" cy="6355830"/>
            <a:chOff x="257298" y="106877"/>
            <a:chExt cx="11261766" cy="639336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7298" y="106877"/>
              <a:ext cx="11261766" cy="47645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5550881" y="1113949"/>
              <a:ext cx="1628775" cy="91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6970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Sensitivity relative to </a:t>
            </a:r>
            <a:r>
              <a:rPr lang="en-GB" dirty="0" err="1" smtClean="0"/>
              <a:t>nNFkB</a:t>
            </a:r>
            <a:endParaRPr lang="en-GB" dirty="0"/>
          </a:p>
        </p:txBody>
      </p:sp>
      <p:pic>
        <p:nvPicPr>
          <p:cNvPr id="5122" name="Picture 2" descr="C:\Users\Serialpopo\Music\Mathematical Modelling Project\Sensitivity analysis\nfkb\relative to nucleusNFk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3077"/>
            <a:ext cx="12192000" cy="353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112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Sensitivity relative to </a:t>
            </a:r>
            <a:r>
              <a:rPr lang="en-GB" dirty="0" err="1" smtClean="0"/>
              <a:t>nNFkB</a:t>
            </a:r>
            <a:r>
              <a:rPr lang="en-GB" dirty="0" smtClean="0"/>
              <a:t>-Time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516" y="1838818"/>
            <a:ext cx="9898083" cy="4295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958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7935257" y="195942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 smtClean="0"/>
          </a:p>
          <a:p>
            <a:endParaRPr lang="en-GB" dirty="0"/>
          </a:p>
        </p:txBody>
      </p:sp>
      <p:pic>
        <p:nvPicPr>
          <p:cNvPr id="6146" name="Picture 2" descr="C:\Users\Serialpopo\Music\Mathematical Modelling Project\Sensitivity analysis\ohtsub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706" y="1959429"/>
            <a:ext cx="4035298" cy="240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336845" y="270232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accent1"/>
                </a:solidFill>
              </a:rPr>
              <a:t>1</a:t>
            </a:r>
            <a:endParaRPr lang="en-GB" sz="1200" dirty="0">
              <a:solidFill>
                <a:schemeClr val="accen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00059" y="270232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accent1"/>
                </a:solidFill>
              </a:rPr>
              <a:t>2</a:t>
            </a:r>
            <a:endParaRPr lang="en-GB" sz="12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24094" y="2702322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87308" y="270232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58264" y="270232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621478" y="271264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84692" y="271264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7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071730" y="3638471"/>
            <a:ext cx="4573067" cy="2270165"/>
            <a:chOff x="1004773" y="3626905"/>
            <a:chExt cx="4573067" cy="2270165"/>
          </a:xfrm>
        </p:grpSpPr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8433" y="3626905"/>
              <a:ext cx="4279140" cy="1955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773" y="3630280"/>
              <a:ext cx="267767" cy="1952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1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72540" y="5582745"/>
              <a:ext cx="4305300" cy="314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TextBox 26"/>
          <p:cNvSpPr txBox="1"/>
          <p:nvPr/>
        </p:nvSpPr>
        <p:spPr>
          <a:xfrm>
            <a:off x="1325390" y="477355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0305" y="41841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15908" y="3886347"/>
            <a:ext cx="453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73321" y="5272485"/>
            <a:ext cx="453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86927" y="4577604"/>
            <a:ext cx="453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89561" y="4722165"/>
            <a:ext cx="453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021004" y="4699349"/>
            <a:ext cx="453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*</a:t>
            </a:r>
            <a:endParaRPr lang="en-GB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457173" y="4811085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accent1"/>
                </a:solidFill>
              </a:rPr>
              <a:t>1</a:t>
            </a:r>
            <a:endParaRPr lang="en-GB" sz="1200" dirty="0">
              <a:solidFill>
                <a:schemeClr val="accent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570346" y="423998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accent1"/>
                </a:solidFill>
              </a:rPr>
              <a:t>2</a:t>
            </a:r>
            <a:endParaRPr lang="en-GB" sz="1200" dirty="0">
              <a:solidFill>
                <a:schemeClr val="accen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993650" y="3878599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528608" y="5272485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350522" y="452156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979823" y="4803139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021004" y="45776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3" name="Rectangle 2"/>
          <p:cNvSpPr/>
          <p:nvPr/>
        </p:nvSpPr>
        <p:spPr>
          <a:xfrm>
            <a:off x="4887257" y="224065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err="1"/>
              <a:t>Ohtsubo</a:t>
            </a:r>
            <a:r>
              <a:rPr lang="en-GB" dirty="0"/>
              <a:t>, M., A. </a:t>
            </a:r>
            <a:r>
              <a:rPr lang="en-GB" dirty="0" err="1"/>
              <a:t>Takayanagi</a:t>
            </a:r>
            <a:r>
              <a:rPr lang="en-GB" dirty="0"/>
              <a:t>, S. </a:t>
            </a:r>
            <a:r>
              <a:rPr lang="en-GB" dirty="0" err="1"/>
              <a:t>Gamou</a:t>
            </a:r>
            <a:r>
              <a:rPr lang="en-GB" dirty="0"/>
              <a:t> and N. Shimizu (2000). "Interruption of NF kappa B-Stat1 </a:t>
            </a:r>
            <a:r>
              <a:rPr lang="en-GB" dirty="0" err="1"/>
              <a:t>signaling</a:t>
            </a:r>
            <a:r>
              <a:rPr lang="en-GB" dirty="0"/>
              <a:t> mediates EGF-induced cell-cycle arrest." </a:t>
            </a:r>
            <a:r>
              <a:rPr lang="en-GB" u="sng" dirty="0"/>
              <a:t>Journal of Cellular Physiology</a:t>
            </a:r>
            <a:r>
              <a:rPr lang="en-GB" dirty="0"/>
              <a:t> </a:t>
            </a:r>
            <a:r>
              <a:rPr lang="en-GB" b="1" dirty="0"/>
              <a:t>184</a:t>
            </a:r>
            <a:r>
              <a:rPr lang="en-GB" dirty="0"/>
              <a:t>(1): 131-137.</a:t>
            </a:r>
          </a:p>
        </p:txBody>
      </p:sp>
    </p:spTree>
    <p:extLst>
      <p:ext uri="{BB962C8B-B14F-4D97-AF65-F5344CB8AC3E}">
        <p14:creationId xmlns:p14="http://schemas.microsoft.com/office/powerpoint/2010/main" val="122646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7935257" y="195942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 smtClean="0"/>
          </a:p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13" y="4482059"/>
            <a:ext cx="11314838" cy="180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13" y="1931460"/>
            <a:ext cx="3792514" cy="2550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27227" y="2993830"/>
            <a:ext cx="70004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/>
              <a:t>Ashall</a:t>
            </a:r>
            <a:r>
              <a:rPr lang="en-GB" dirty="0"/>
              <a:t>, L., C. A. Horton, D. E. Nelson, P. </a:t>
            </a:r>
            <a:r>
              <a:rPr lang="en-GB" dirty="0" err="1"/>
              <a:t>Paszek</a:t>
            </a:r>
            <a:r>
              <a:rPr lang="en-GB" dirty="0"/>
              <a:t>, C. V. Harper, K. </a:t>
            </a:r>
            <a:r>
              <a:rPr lang="en-GB" dirty="0" err="1"/>
              <a:t>Sillitoe</a:t>
            </a:r>
            <a:r>
              <a:rPr lang="en-GB" dirty="0"/>
              <a:t>, S. Ryan, D. G. Spiller, J. F. </a:t>
            </a:r>
            <a:r>
              <a:rPr lang="en-GB" dirty="0" err="1"/>
              <a:t>Unitt</a:t>
            </a:r>
            <a:r>
              <a:rPr lang="en-GB" dirty="0"/>
              <a:t>, D. S. </a:t>
            </a:r>
            <a:r>
              <a:rPr lang="en-GB" dirty="0" err="1"/>
              <a:t>Broomhead</a:t>
            </a:r>
            <a:r>
              <a:rPr lang="en-GB" dirty="0"/>
              <a:t>, D. B. </a:t>
            </a:r>
            <a:r>
              <a:rPr lang="en-GB" dirty="0" err="1"/>
              <a:t>Kell</a:t>
            </a:r>
            <a:r>
              <a:rPr lang="en-GB" dirty="0"/>
              <a:t>, D. A. Rand, V. See and M. R. H. White (2009). "Pulsatile Stimulation Determines Timing and Specificity of NF-kappa B-Dependent Transcription." </a:t>
            </a:r>
            <a:r>
              <a:rPr lang="en-GB" u="sng" dirty="0"/>
              <a:t>Science</a:t>
            </a:r>
            <a:r>
              <a:rPr lang="en-GB" dirty="0"/>
              <a:t> </a:t>
            </a:r>
            <a:r>
              <a:rPr lang="en-GB" b="1" dirty="0"/>
              <a:t>324</a:t>
            </a:r>
            <a:r>
              <a:rPr lang="en-GB" dirty="0"/>
              <a:t>(5924): 242-246.</a:t>
            </a:r>
          </a:p>
        </p:txBody>
      </p:sp>
    </p:spTree>
    <p:extLst>
      <p:ext uri="{BB962C8B-B14F-4D97-AF65-F5344CB8AC3E}">
        <p14:creationId xmlns:p14="http://schemas.microsoft.com/office/powerpoint/2010/main" val="361359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7935256" y="331831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 smtClean="0"/>
          </a:p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898" y="2282594"/>
            <a:ext cx="5641211" cy="271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2591"/>
            <a:ext cx="5969670" cy="271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1"/>
          <a:stretch/>
        </p:blipFill>
        <p:spPr bwMode="auto">
          <a:xfrm>
            <a:off x="284813" y="4922690"/>
            <a:ext cx="5748246" cy="433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1"/>
          <a:stretch/>
        </p:blipFill>
        <p:spPr bwMode="auto">
          <a:xfrm>
            <a:off x="6553651" y="4922691"/>
            <a:ext cx="5424988" cy="4092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524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dirty="0" smtClean="0"/>
              <a:t>Clinical applications</a:t>
            </a:r>
            <a:endParaRPr lang="en-GB" sz="6000" dirty="0"/>
          </a:p>
        </p:txBody>
      </p:sp>
      <p:sp>
        <p:nvSpPr>
          <p:cNvPr id="12" name="TextBox 11"/>
          <p:cNvSpPr txBox="1"/>
          <p:nvPr/>
        </p:nvSpPr>
        <p:spPr>
          <a:xfrm>
            <a:off x="1229193" y="2068643"/>
            <a:ext cx="9556334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 err="1" smtClean="0"/>
              <a:t>Ibrutinib</a:t>
            </a:r>
            <a:r>
              <a:rPr lang="en-GB" sz="4000" dirty="0" smtClean="0"/>
              <a:t>- Chronic Myeloid Leukaemia</a:t>
            </a:r>
          </a:p>
          <a:p>
            <a:r>
              <a:rPr lang="en-GB" sz="4000" dirty="0" err="1" smtClean="0"/>
              <a:t>Lenercept</a:t>
            </a:r>
            <a:r>
              <a:rPr lang="en-GB" sz="4000" dirty="0" smtClean="0"/>
              <a:t>- Septic shock </a:t>
            </a:r>
          </a:p>
          <a:p>
            <a:r>
              <a:rPr lang="en-GB" sz="4000" dirty="0" err="1" smtClean="0"/>
              <a:t>Onercept</a:t>
            </a:r>
            <a:r>
              <a:rPr lang="en-GB" sz="4000" dirty="0" smtClean="0"/>
              <a:t>- Inflammatory conditions, psoriasis</a:t>
            </a:r>
          </a:p>
          <a:p>
            <a:r>
              <a:rPr lang="en-GB" sz="4000" dirty="0" err="1" smtClean="0"/>
              <a:t>Baminercept</a:t>
            </a:r>
            <a:r>
              <a:rPr lang="en-GB" sz="4000" dirty="0" smtClean="0"/>
              <a:t>- </a:t>
            </a:r>
            <a:r>
              <a:rPr lang="en-GB" sz="4000" dirty="0" err="1"/>
              <a:t>Sjögren's</a:t>
            </a:r>
            <a:r>
              <a:rPr lang="en-GB" sz="4000" dirty="0"/>
              <a:t> Syndrome</a:t>
            </a:r>
          </a:p>
          <a:p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107349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QUESTIONS??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80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36811" y="282387"/>
            <a:ext cx="10058400" cy="815135"/>
          </a:xfrm>
        </p:spPr>
        <p:txBody>
          <a:bodyPr/>
          <a:lstStyle/>
          <a:p>
            <a:r>
              <a:rPr lang="en-GB" dirty="0" smtClean="0"/>
              <a:t>Nuclear-Factor </a:t>
            </a:r>
            <a:r>
              <a:rPr lang="en-GB" i="1" dirty="0" err="1" smtClean="0"/>
              <a:t>kappa</a:t>
            </a:r>
            <a:r>
              <a:rPr lang="en-GB" dirty="0" err="1" smtClean="0"/>
              <a:t>B</a:t>
            </a:r>
            <a:r>
              <a:rPr lang="en-GB" dirty="0" smtClean="0"/>
              <a:t> Pathway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0" y="1273477"/>
            <a:ext cx="1199213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Why model the </a:t>
            </a:r>
            <a:r>
              <a:rPr lang="en-GB" sz="4000" dirty="0" err="1"/>
              <a:t>NFkB</a:t>
            </a:r>
            <a:r>
              <a:rPr lang="en-GB" sz="4000" dirty="0"/>
              <a:t> pathway</a:t>
            </a:r>
          </a:p>
          <a:p>
            <a:pPr marL="342900" indent="-342900">
              <a:buFontTx/>
              <a:buChar char="-"/>
            </a:pPr>
            <a:r>
              <a:rPr lang="en-GB" sz="3600" dirty="0"/>
              <a:t>Modular elements of the model can be used on a larger scale model of a whole cell system</a:t>
            </a:r>
          </a:p>
          <a:p>
            <a:pPr marL="342900" indent="-342900">
              <a:buFontTx/>
              <a:buChar char="-"/>
            </a:pPr>
            <a:r>
              <a:rPr lang="en-GB" sz="3600" dirty="0"/>
              <a:t>Understanding of the system allows us to affect it </a:t>
            </a:r>
            <a:r>
              <a:rPr lang="en-GB" sz="3600" dirty="0" smtClean="0"/>
              <a:t>in order to </a:t>
            </a:r>
            <a:r>
              <a:rPr lang="en-GB" sz="3600" dirty="0"/>
              <a:t>elicit a desired </a:t>
            </a:r>
            <a:r>
              <a:rPr lang="en-GB" sz="3600" dirty="0" smtClean="0"/>
              <a:t>physiological response</a:t>
            </a:r>
            <a:endParaRPr lang="en-GB" sz="3600" dirty="0"/>
          </a:p>
          <a:p>
            <a:pPr marL="342900" indent="-342900">
              <a:buFontTx/>
              <a:buChar char="-"/>
            </a:pPr>
            <a:endParaRPr lang="en-GB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00891" y="4545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710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Sensitivity analysis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2800" dirty="0" smtClean="0"/>
                  <a:t>For time course sensitivity</a:t>
                </a:r>
              </a:p>
              <a:p>
                <a:r>
                  <a:rPr lang="en-GB" sz="2800" dirty="0" smtClean="0"/>
                  <a:t>Species, S </a:t>
                </a:r>
                <a:r>
                  <a:rPr lang="en-GB" sz="2800" dirty="0" err="1" smtClean="0"/>
                  <a:t>eg</a:t>
                </a:r>
                <a:r>
                  <a:rPr lang="en-GB" sz="2800" dirty="0" smtClean="0"/>
                  <a:t>. </a:t>
                </a:r>
                <a:r>
                  <a:rPr lang="en-GB" sz="2800" dirty="0" err="1" smtClean="0"/>
                  <a:t>NFkB</a:t>
                </a:r>
                <a:r>
                  <a:rPr lang="en-GB" sz="2800" dirty="0" smtClean="0"/>
                  <a:t> </a:t>
                </a:r>
              </a:p>
              <a:p>
                <a:r>
                  <a:rPr lang="en-GB" sz="2800" dirty="0" smtClean="0"/>
                  <a:t>Time (t) for parameter P (</a:t>
                </a:r>
                <a:r>
                  <a:rPr lang="en-GB" sz="2800" dirty="0" err="1" smtClean="0"/>
                  <a:t>eg</a:t>
                </a:r>
                <a:r>
                  <a:rPr lang="en-GB" sz="2800" dirty="0" smtClean="0"/>
                  <a:t> . </a:t>
                </a:r>
                <a:r>
                  <a:rPr lang="en-GB" sz="2800" dirty="0" err="1" smtClean="0"/>
                  <a:t>IKKa</a:t>
                </a:r>
                <a:r>
                  <a:rPr lang="en-GB" sz="2800" dirty="0" smtClean="0"/>
                  <a:t>)</a:t>
                </a:r>
              </a:p>
              <a:p>
                <a:r>
                  <a:rPr lang="en-GB" sz="2800" dirty="0" smtClean="0"/>
                  <a:t>Then Vary parameter by a small amount  P + </a:t>
                </a:r>
                <a:r>
                  <a:rPr lang="en-GB" sz="2800" dirty="0" err="1" smtClean="0"/>
                  <a:t>dP</a:t>
                </a:r>
                <a:endParaRPr lang="en-GB" sz="2800" dirty="0"/>
              </a:p>
              <a:p>
                <a:r>
                  <a:rPr lang="en-GB" sz="2800" dirty="0" smtClean="0"/>
                  <a:t>Sensitivity=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800" dirty="0"/>
                          <m:t>S</m:t>
                        </m:r>
                        <m:r>
                          <m:rPr>
                            <m:nor/>
                          </m:rPr>
                          <a:rPr lang="en-GB" sz="2800" dirty="0"/>
                          <m:t>(</m:t>
                        </m:r>
                        <m:r>
                          <m:rPr>
                            <m:nor/>
                          </m:rPr>
                          <a:rPr lang="en-GB" sz="2800" dirty="0"/>
                          <m:t>t</m:t>
                        </m:r>
                        <m:r>
                          <m:rPr>
                            <m:nor/>
                          </m:rPr>
                          <a:rPr lang="en-GB" sz="2800" dirty="0"/>
                          <m:t>,</m:t>
                        </m:r>
                        <m:r>
                          <m:rPr>
                            <m:nor/>
                          </m:rPr>
                          <a:rPr lang="en-GB" sz="2800" dirty="0"/>
                          <m:t>P</m:t>
                        </m:r>
                        <m:r>
                          <m:rPr>
                            <m:nor/>
                          </m:rPr>
                          <a:rPr lang="en-GB" sz="2800" dirty="0"/>
                          <m:t>+</m:t>
                        </m:r>
                        <m:r>
                          <m:rPr>
                            <m:nor/>
                          </m:rPr>
                          <a:rPr lang="en-GB" sz="2800" dirty="0"/>
                          <m:t>dP</m:t>
                        </m:r>
                        <m:r>
                          <m:rPr>
                            <m:nor/>
                          </m:rPr>
                          <a:rPr lang="en-GB" sz="2800" dirty="0"/>
                          <m:t>)− </m:t>
                        </m:r>
                        <m:r>
                          <m:rPr>
                            <m:nor/>
                          </m:rPr>
                          <a:rPr lang="en-GB" sz="2800" dirty="0"/>
                          <m:t>S</m:t>
                        </m:r>
                        <m:r>
                          <m:rPr>
                            <m:nor/>
                          </m:rPr>
                          <a:rPr lang="en-GB" sz="2800" dirty="0"/>
                          <m:t>(</m:t>
                        </m:r>
                        <m:r>
                          <m:rPr>
                            <m:nor/>
                          </m:rPr>
                          <a:rPr lang="en-GB" sz="2800" dirty="0"/>
                          <m:t>t</m:t>
                        </m:r>
                        <m:r>
                          <m:rPr>
                            <m:nor/>
                          </m:rPr>
                          <a:rPr lang="en-GB" sz="2800" dirty="0"/>
                          <m:t>,</m:t>
                        </m:r>
                        <m:r>
                          <m:rPr>
                            <m:nor/>
                          </m:rPr>
                          <a:rPr lang="en-GB" sz="2800" dirty="0"/>
                          <m:t>P</m:t>
                        </m:r>
                        <m:r>
                          <m:rPr>
                            <m:nor/>
                          </m:rPr>
                          <a:rPr lang="en-GB" sz="2800" dirty="0"/>
                          <m:t>)</m:t>
                        </m:r>
                      </m:num>
                      <m:den>
                        <m:r>
                          <a:rPr lang="en-GB" sz="2800" b="0" i="1" smtClean="0">
                            <a:latin typeface="Cambria Math"/>
                          </a:rPr>
                          <m:t>𝑑𝑃</m:t>
                        </m:r>
                      </m:den>
                    </m:f>
                  </m:oMath>
                </a14:m>
                <a:r>
                  <a:rPr lang="en-GB" sz="2800" dirty="0" smtClean="0"/>
                  <a:t> </a:t>
                </a:r>
              </a:p>
              <a:p>
                <a:endParaRPr lang="en-GB" sz="2800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242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41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Systems Biology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solidFill>
                  <a:schemeClr val="tx1"/>
                </a:solidFill>
              </a:rPr>
              <a:t>- Interdisciplinary approach to biological issues</a:t>
            </a:r>
          </a:p>
          <a:p>
            <a:r>
              <a:rPr lang="en-GB" sz="3600" dirty="0" smtClean="0">
                <a:solidFill>
                  <a:schemeClr val="tx1"/>
                </a:solidFill>
              </a:rPr>
              <a:t>- Aims to understand biological systems through the use of methods initially oriented for the physical sciences</a:t>
            </a:r>
            <a:endParaRPr lang="en-GB" sz="3600" dirty="0">
              <a:solidFill>
                <a:schemeClr val="tx1"/>
              </a:solidFill>
            </a:endParaRPr>
          </a:p>
          <a:p>
            <a:r>
              <a:rPr lang="en-GB" sz="3600" dirty="0" smtClean="0">
                <a:solidFill>
                  <a:schemeClr val="tx1"/>
                </a:solidFill>
              </a:rPr>
              <a:t>- Improves predictive value for experimental biology</a:t>
            </a:r>
          </a:p>
          <a:p>
            <a:r>
              <a:rPr lang="en-GB" sz="3600" dirty="0" smtClean="0">
                <a:solidFill>
                  <a:schemeClr val="tx1"/>
                </a:solidFill>
              </a:rPr>
              <a:t>- Prediction of system perturbation effects</a:t>
            </a:r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49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Objectives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52106" y="1845734"/>
            <a:ext cx="11000407" cy="4023360"/>
          </a:xfrm>
        </p:spPr>
        <p:txBody>
          <a:bodyPr>
            <a:noAutofit/>
          </a:bodyPr>
          <a:lstStyle/>
          <a:p>
            <a:r>
              <a:rPr lang="en-GB" sz="3600" dirty="0" smtClean="0">
                <a:solidFill>
                  <a:schemeClr val="tx1"/>
                </a:solidFill>
              </a:rPr>
              <a:t>-To build an </a:t>
            </a:r>
            <a:r>
              <a:rPr lang="en-GB" sz="3600" i="1" dirty="0" smtClean="0">
                <a:solidFill>
                  <a:schemeClr val="tx1"/>
                </a:solidFill>
              </a:rPr>
              <a:t>in </a:t>
            </a:r>
            <a:r>
              <a:rPr lang="en-GB" sz="3600" i="1" dirty="0" err="1" smtClean="0">
                <a:solidFill>
                  <a:schemeClr val="tx1"/>
                </a:solidFill>
              </a:rPr>
              <a:t>silico</a:t>
            </a:r>
            <a:r>
              <a:rPr lang="en-GB" sz="3600" dirty="0" smtClean="0">
                <a:solidFill>
                  <a:schemeClr val="tx1"/>
                </a:solidFill>
              </a:rPr>
              <a:t> model of </a:t>
            </a:r>
            <a:r>
              <a:rPr lang="en-GB" sz="3600" dirty="0" err="1" smtClean="0">
                <a:solidFill>
                  <a:schemeClr val="tx1"/>
                </a:solidFill>
              </a:rPr>
              <a:t>NFkB</a:t>
            </a:r>
            <a:r>
              <a:rPr lang="en-GB" sz="3600" dirty="0" smtClean="0">
                <a:solidFill>
                  <a:schemeClr val="tx1"/>
                </a:solidFill>
              </a:rPr>
              <a:t> signalling (rotation 1)</a:t>
            </a:r>
          </a:p>
          <a:p>
            <a:r>
              <a:rPr lang="en-GB" sz="3600" dirty="0" smtClean="0">
                <a:solidFill>
                  <a:schemeClr val="tx1"/>
                </a:solidFill>
              </a:rPr>
              <a:t>-Can be expanded to incorporate BTK signalling modules (rotation 2)</a:t>
            </a:r>
          </a:p>
          <a:p>
            <a:r>
              <a:rPr lang="en-GB" sz="3600" dirty="0" smtClean="0">
                <a:solidFill>
                  <a:schemeClr val="tx1"/>
                </a:solidFill>
              </a:rPr>
              <a:t>- Can be analysed to optimize for use with BTK inhibitors (</a:t>
            </a:r>
            <a:r>
              <a:rPr lang="en-GB" sz="3600" dirty="0" err="1" smtClean="0">
                <a:solidFill>
                  <a:schemeClr val="tx1"/>
                </a:solidFill>
              </a:rPr>
              <a:t>eg</a:t>
            </a:r>
            <a:r>
              <a:rPr lang="en-GB" sz="3600" dirty="0" smtClean="0">
                <a:solidFill>
                  <a:schemeClr val="tx1"/>
                </a:solidFill>
              </a:rPr>
              <a:t>. </a:t>
            </a:r>
            <a:r>
              <a:rPr lang="en-GB" sz="3600" dirty="0" err="1" smtClean="0">
                <a:solidFill>
                  <a:schemeClr val="tx1"/>
                </a:solidFill>
              </a:rPr>
              <a:t>Ibrutinib</a:t>
            </a:r>
            <a:r>
              <a:rPr lang="en-GB" sz="3600" dirty="0" smtClean="0">
                <a:solidFill>
                  <a:schemeClr val="tx1"/>
                </a:solidFill>
              </a:rPr>
              <a:t>) </a:t>
            </a:r>
          </a:p>
          <a:p>
            <a:r>
              <a:rPr lang="en-GB" sz="3600" dirty="0" smtClean="0">
                <a:solidFill>
                  <a:schemeClr val="tx1"/>
                </a:solidFill>
              </a:rPr>
              <a:t>-Predictive value for KO signalling and Wild type signalling</a:t>
            </a:r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1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104503"/>
            <a:ext cx="10058400" cy="815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Kinetic Laws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0" y="919638"/>
            <a:ext cx="22220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Mass Action</a:t>
            </a:r>
          </a:p>
          <a:p>
            <a:pPr marL="342900" indent="-342900">
              <a:buFontTx/>
              <a:buChar char="-"/>
            </a:pPr>
            <a:endParaRPr lang="en-GB" sz="2400" dirty="0" smtClean="0"/>
          </a:p>
          <a:p>
            <a:endParaRPr lang="en-GB" sz="2400" dirty="0" smtClean="0"/>
          </a:p>
        </p:txBody>
      </p:sp>
      <p:pic>
        <p:nvPicPr>
          <p:cNvPr id="7" name="Picture 6" descr="equilibrium symbo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0" t="-101" r="48125" b="81877"/>
          <a:stretch>
            <a:fillRect/>
          </a:stretch>
        </p:blipFill>
        <p:spPr bwMode="auto">
          <a:xfrm>
            <a:off x="1219200" y="2408349"/>
            <a:ext cx="22860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457200" y="2484549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A  +  B</a:t>
            </a: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3048000" y="2484549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/>
              <a:t>AB</a:t>
            </a: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3048000" y="3297349"/>
            <a:ext cx="3048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11" name="Oval 8"/>
          <p:cNvSpPr>
            <a:spLocks noChangeArrowheads="1"/>
          </p:cNvSpPr>
          <p:nvPr/>
        </p:nvSpPr>
        <p:spPr bwMode="auto">
          <a:xfrm>
            <a:off x="3352800" y="3246549"/>
            <a:ext cx="304800" cy="3048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457200" y="3284649"/>
            <a:ext cx="3048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990600" y="3246549"/>
            <a:ext cx="304800" cy="3048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1600200" y="2103549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association</a:t>
            </a:r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1600200" y="2713149"/>
            <a:ext cx="1447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dissociation</a:t>
            </a:r>
          </a:p>
        </p:txBody>
      </p:sp>
      <p:sp>
        <p:nvSpPr>
          <p:cNvPr id="16" name="Text Box 54"/>
          <p:cNvSpPr txBox="1">
            <a:spLocks noChangeArrowheads="1"/>
          </p:cNvSpPr>
          <p:nvPr/>
        </p:nvSpPr>
        <p:spPr bwMode="auto">
          <a:xfrm>
            <a:off x="1828800" y="3017949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k</a:t>
            </a:r>
            <a:r>
              <a:rPr lang="en-GB" baseline="-25000"/>
              <a:t>diss </a:t>
            </a:r>
            <a:r>
              <a:rPr lang="en-GB"/>
              <a:t>(s</a:t>
            </a:r>
            <a:r>
              <a:rPr lang="en-GB" baseline="30000"/>
              <a:t>-1</a:t>
            </a:r>
            <a:r>
              <a:rPr lang="en-GB"/>
              <a:t> )</a:t>
            </a:r>
          </a:p>
        </p:txBody>
      </p:sp>
      <p:sp>
        <p:nvSpPr>
          <p:cNvPr id="17" name="Text Box 55"/>
          <p:cNvSpPr txBox="1">
            <a:spLocks noChangeArrowheads="1"/>
          </p:cNvSpPr>
          <p:nvPr/>
        </p:nvSpPr>
        <p:spPr bwMode="auto">
          <a:xfrm>
            <a:off x="1676400" y="1722549"/>
            <a:ext cx="1676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k</a:t>
            </a:r>
            <a:r>
              <a:rPr lang="en-GB" baseline="-25000"/>
              <a:t>ass </a:t>
            </a:r>
            <a:r>
              <a:rPr lang="en-GB"/>
              <a:t>(M</a:t>
            </a:r>
            <a:r>
              <a:rPr lang="en-GB" baseline="30000"/>
              <a:t>-1</a:t>
            </a:r>
            <a:r>
              <a:rPr lang="en-GB"/>
              <a:t>s</a:t>
            </a:r>
            <a:r>
              <a:rPr lang="en-GB" baseline="30000"/>
              <a:t>-1 </a:t>
            </a:r>
            <a:r>
              <a:rPr lang="en-GB"/>
              <a:t>)</a:t>
            </a:r>
          </a:p>
        </p:txBody>
      </p:sp>
      <p:sp>
        <p:nvSpPr>
          <p:cNvPr id="87" name="Text Box 11"/>
          <p:cNvSpPr txBox="1">
            <a:spLocks noChangeArrowheads="1"/>
          </p:cNvSpPr>
          <p:nvPr/>
        </p:nvSpPr>
        <p:spPr bwMode="auto">
          <a:xfrm>
            <a:off x="7938806" y="2477506"/>
            <a:ext cx="1152320" cy="689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AB</a:t>
            </a:r>
          </a:p>
        </p:txBody>
      </p:sp>
      <p:sp>
        <p:nvSpPr>
          <p:cNvPr id="88" name="Oval 12"/>
          <p:cNvSpPr>
            <a:spLocks noChangeArrowheads="1"/>
          </p:cNvSpPr>
          <p:nvPr/>
        </p:nvSpPr>
        <p:spPr bwMode="auto">
          <a:xfrm>
            <a:off x="7804369" y="1880131"/>
            <a:ext cx="460928" cy="43011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89" name="Oval 13"/>
          <p:cNvSpPr>
            <a:spLocks noChangeArrowheads="1"/>
          </p:cNvSpPr>
          <p:nvPr/>
        </p:nvSpPr>
        <p:spPr bwMode="auto">
          <a:xfrm>
            <a:off x="8265297" y="1784551"/>
            <a:ext cx="460928" cy="57348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90" name="Oval 14"/>
          <p:cNvSpPr>
            <a:spLocks noChangeArrowheads="1"/>
          </p:cNvSpPr>
          <p:nvPr/>
        </p:nvSpPr>
        <p:spPr bwMode="auto">
          <a:xfrm>
            <a:off x="5154034" y="3361621"/>
            <a:ext cx="460928" cy="43011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r>
              <a:rPr lang="en-GB" dirty="0" smtClean="0"/>
              <a:t>A</a:t>
            </a:r>
            <a:endParaRPr lang="en-GB" dirty="0"/>
          </a:p>
        </p:txBody>
      </p:sp>
      <p:sp>
        <p:nvSpPr>
          <p:cNvPr id="92" name="Text Box 16"/>
          <p:cNvSpPr txBox="1">
            <a:spLocks noChangeArrowheads="1"/>
          </p:cNvSpPr>
          <p:nvPr/>
        </p:nvSpPr>
        <p:spPr bwMode="auto">
          <a:xfrm>
            <a:off x="5262064" y="4260670"/>
            <a:ext cx="2626329" cy="821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GB" altLang="zh-CN" sz="1600">
                <a:ea typeface="SimSun" pitchFamily="2" charset="-122"/>
              </a:rPr>
              <a:t>association</a:t>
            </a:r>
            <a:r>
              <a:rPr lang="en-GB" altLang="zh-CN">
                <a:ea typeface="SimSun" pitchFamily="2" charset="-122"/>
              </a:rPr>
              <a:t> </a:t>
            </a:r>
            <a:endParaRPr lang="en-GB"/>
          </a:p>
        </p:txBody>
      </p:sp>
      <p:sp>
        <p:nvSpPr>
          <p:cNvPr id="93" name="Text Box 17"/>
          <p:cNvSpPr txBox="1">
            <a:spLocks noChangeArrowheads="1"/>
          </p:cNvSpPr>
          <p:nvPr/>
        </p:nvSpPr>
        <p:spPr bwMode="auto">
          <a:xfrm>
            <a:off x="8747831" y="4317422"/>
            <a:ext cx="2628729" cy="86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GB" altLang="zh-CN" sz="1600">
                <a:ea typeface="SimSun" pitchFamily="2" charset="-122"/>
              </a:rPr>
              <a:t>dissociation</a:t>
            </a:r>
          </a:p>
        </p:txBody>
      </p:sp>
      <p:sp>
        <p:nvSpPr>
          <p:cNvPr id="94" name="Text Box 18"/>
          <p:cNvSpPr txBox="1">
            <a:spLocks noChangeArrowheads="1"/>
          </p:cNvSpPr>
          <p:nvPr/>
        </p:nvSpPr>
        <p:spPr bwMode="auto">
          <a:xfrm>
            <a:off x="6997745" y="4317422"/>
            <a:ext cx="2626329" cy="821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GB" altLang="zh-CN" sz="1600">
                <a:ea typeface="SimSun" pitchFamily="2" charset="-122"/>
              </a:rPr>
              <a:t>equilibrium </a:t>
            </a:r>
            <a:endParaRPr lang="en-GB" sz="1600"/>
          </a:p>
        </p:txBody>
      </p:sp>
      <p:sp>
        <p:nvSpPr>
          <p:cNvPr id="95" name="Line 19"/>
          <p:cNvSpPr>
            <a:spLocks noChangeShapeType="1"/>
          </p:cNvSpPr>
          <p:nvPr/>
        </p:nvSpPr>
        <p:spPr bwMode="auto">
          <a:xfrm>
            <a:off x="5905443" y="4236775"/>
            <a:ext cx="137078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96" name="Line 20"/>
          <p:cNvSpPr>
            <a:spLocks noChangeShapeType="1"/>
          </p:cNvSpPr>
          <p:nvPr/>
        </p:nvSpPr>
        <p:spPr bwMode="auto">
          <a:xfrm>
            <a:off x="9218362" y="4224828"/>
            <a:ext cx="166606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97" name="Line 21"/>
          <p:cNvSpPr>
            <a:spLocks noChangeShapeType="1"/>
          </p:cNvSpPr>
          <p:nvPr/>
        </p:nvSpPr>
        <p:spPr bwMode="auto">
          <a:xfrm>
            <a:off x="5029199" y="3911206"/>
            <a:ext cx="84263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98" name="Arc 22"/>
          <p:cNvSpPr>
            <a:spLocks/>
          </p:cNvSpPr>
          <p:nvPr/>
        </p:nvSpPr>
        <p:spPr bwMode="auto">
          <a:xfrm rot="10693062" flipV="1">
            <a:off x="5847827" y="1674035"/>
            <a:ext cx="1735681" cy="2195355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99" name="Line 23"/>
          <p:cNvSpPr>
            <a:spLocks noChangeShapeType="1"/>
          </p:cNvSpPr>
          <p:nvPr/>
        </p:nvSpPr>
        <p:spPr bwMode="auto">
          <a:xfrm>
            <a:off x="7571505" y="1641180"/>
            <a:ext cx="147881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0" name="Arc 24"/>
          <p:cNvSpPr>
            <a:spLocks/>
          </p:cNvSpPr>
          <p:nvPr/>
        </p:nvSpPr>
        <p:spPr bwMode="auto">
          <a:xfrm rot="5515221" flipV="1">
            <a:off x="9154087" y="1564233"/>
            <a:ext cx="1645770" cy="1877321"/>
          </a:xfrm>
          <a:custGeom>
            <a:avLst/>
            <a:gdLst>
              <a:gd name="T0" fmla="*/ 0 w 21600"/>
              <a:gd name="T1" fmla="*/ 0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1" name="Line 25"/>
          <p:cNvSpPr>
            <a:spLocks noChangeShapeType="1"/>
          </p:cNvSpPr>
          <p:nvPr/>
        </p:nvSpPr>
        <p:spPr bwMode="auto">
          <a:xfrm>
            <a:off x="7571505" y="4224828"/>
            <a:ext cx="136117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2" name="Oval 26"/>
          <p:cNvSpPr>
            <a:spLocks noChangeArrowheads="1"/>
          </p:cNvSpPr>
          <p:nvPr/>
        </p:nvSpPr>
        <p:spPr bwMode="auto">
          <a:xfrm>
            <a:off x="9532848" y="3361621"/>
            <a:ext cx="460928" cy="43011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r>
              <a:rPr lang="en-GB" dirty="0" smtClean="0"/>
              <a:t>A</a:t>
            </a:r>
            <a:endParaRPr lang="en-GB" dirty="0"/>
          </a:p>
        </p:txBody>
      </p:sp>
      <p:sp>
        <p:nvSpPr>
          <p:cNvPr id="103" name="Oval 27"/>
          <p:cNvSpPr>
            <a:spLocks noChangeArrowheads="1"/>
          </p:cNvSpPr>
          <p:nvPr/>
        </p:nvSpPr>
        <p:spPr bwMode="auto">
          <a:xfrm>
            <a:off x="10339472" y="3504991"/>
            <a:ext cx="460928" cy="57348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GB" dirty="0"/>
              <a:t>B</a:t>
            </a:r>
          </a:p>
        </p:txBody>
      </p:sp>
      <p:sp>
        <p:nvSpPr>
          <p:cNvPr id="104" name="Oval 28"/>
          <p:cNvSpPr>
            <a:spLocks noChangeArrowheads="1"/>
          </p:cNvSpPr>
          <p:nvPr/>
        </p:nvSpPr>
        <p:spPr bwMode="auto">
          <a:xfrm>
            <a:off x="8265297" y="924330"/>
            <a:ext cx="460928" cy="57348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105" name="Line 29"/>
          <p:cNvSpPr>
            <a:spLocks noChangeShapeType="1"/>
          </p:cNvSpPr>
          <p:nvPr/>
        </p:nvSpPr>
        <p:spPr bwMode="auto">
          <a:xfrm>
            <a:off x="5922247" y="1784551"/>
            <a:ext cx="0" cy="8602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6" name="AutoShape 30"/>
          <p:cNvSpPr>
            <a:spLocks noChangeArrowheads="1"/>
          </p:cNvSpPr>
          <p:nvPr/>
        </p:nvSpPr>
        <p:spPr bwMode="auto">
          <a:xfrm rot="19435191">
            <a:off x="8726225" y="637590"/>
            <a:ext cx="516144" cy="176225"/>
          </a:xfrm>
          <a:prstGeom prst="curvedUpArrow">
            <a:avLst>
              <a:gd name="adj1" fmla="val 72882"/>
              <a:gd name="adj2" fmla="val 145764"/>
              <a:gd name="adj3" fmla="val 33333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7" name="Line 31"/>
          <p:cNvSpPr>
            <a:spLocks noChangeShapeType="1"/>
          </p:cNvSpPr>
          <p:nvPr/>
        </p:nvSpPr>
        <p:spPr bwMode="auto">
          <a:xfrm>
            <a:off x="9052715" y="948225"/>
            <a:ext cx="0" cy="5734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8" name="Oval 32"/>
          <p:cNvSpPr>
            <a:spLocks noChangeArrowheads="1"/>
          </p:cNvSpPr>
          <p:nvPr/>
        </p:nvSpPr>
        <p:spPr bwMode="auto">
          <a:xfrm>
            <a:off x="7689137" y="1019910"/>
            <a:ext cx="460928" cy="43011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91" name="Oval 15"/>
          <p:cNvSpPr>
            <a:spLocks noChangeArrowheads="1"/>
          </p:cNvSpPr>
          <p:nvPr/>
        </p:nvSpPr>
        <p:spPr bwMode="auto">
          <a:xfrm>
            <a:off x="5691783" y="1067700"/>
            <a:ext cx="460928" cy="57348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B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86815" y="1169774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449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13" y="965944"/>
            <a:ext cx="32766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err="1" smtClean="0"/>
              <a:t>Michaelis</a:t>
            </a:r>
            <a:r>
              <a:rPr lang="en-GB" sz="3200" dirty="0" smtClean="0"/>
              <a:t> </a:t>
            </a:r>
            <a:r>
              <a:rPr lang="en-GB" sz="3200" dirty="0" err="1" smtClean="0"/>
              <a:t>Menten</a:t>
            </a:r>
            <a:endParaRPr lang="en-GB" sz="3200" dirty="0" smtClean="0"/>
          </a:p>
          <a:p>
            <a:pPr marL="342900" indent="-342900">
              <a:buFontTx/>
              <a:buChar char="-"/>
            </a:pPr>
            <a:endParaRPr lang="en-GB" sz="2400" dirty="0" smtClean="0"/>
          </a:p>
          <a:p>
            <a:endParaRPr lang="en-GB" sz="2400" dirty="0" smtClean="0"/>
          </a:p>
        </p:txBody>
      </p:sp>
      <p:pic>
        <p:nvPicPr>
          <p:cNvPr id="3" name="Picture 2" descr="equilibrium symbo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0" t="-101" r="48125" b="81877"/>
          <a:stretch>
            <a:fillRect/>
          </a:stretch>
        </p:blipFill>
        <p:spPr bwMode="auto">
          <a:xfrm>
            <a:off x="1459442" y="2378386"/>
            <a:ext cx="22860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97442" y="2454586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E  </a:t>
            </a:r>
            <a:r>
              <a:rPr lang="en-GB" dirty="0"/>
              <a:t>+  </a:t>
            </a:r>
            <a:r>
              <a:rPr lang="en-GB" dirty="0" smtClean="0"/>
              <a:t>S</a:t>
            </a:r>
            <a:endParaRPr lang="en-GB" dirty="0"/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3288242" y="2454586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ES</a:t>
            </a:r>
            <a:endParaRPr lang="en-GB" dirty="0"/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3288242" y="3267386"/>
            <a:ext cx="3048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7" name="Oval 8"/>
          <p:cNvSpPr>
            <a:spLocks noChangeArrowheads="1"/>
          </p:cNvSpPr>
          <p:nvPr/>
        </p:nvSpPr>
        <p:spPr bwMode="auto">
          <a:xfrm>
            <a:off x="3593042" y="3216586"/>
            <a:ext cx="304800" cy="3048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697442" y="3254686"/>
            <a:ext cx="3048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1230842" y="3216586"/>
            <a:ext cx="304800" cy="3048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1840442" y="2073586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Binding</a:t>
            </a:r>
            <a:endParaRPr lang="en-GB" dirty="0"/>
          </a:p>
        </p:txBody>
      </p:sp>
      <p:sp>
        <p:nvSpPr>
          <p:cNvPr id="11" name="Text Box 14"/>
          <p:cNvSpPr txBox="1">
            <a:spLocks noChangeArrowheads="1"/>
          </p:cNvSpPr>
          <p:nvPr/>
        </p:nvSpPr>
        <p:spPr bwMode="auto">
          <a:xfrm>
            <a:off x="1840442" y="2683186"/>
            <a:ext cx="1447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Unbinding</a:t>
            </a:r>
            <a:endParaRPr lang="en-GB" dirty="0"/>
          </a:p>
        </p:txBody>
      </p:sp>
      <p:sp>
        <p:nvSpPr>
          <p:cNvPr id="12" name="Text Box 54"/>
          <p:cNvSpPr txBox="1">
            <a:spLocks noChangeArrowheads="1"/>
          </p:cNvSpPr>
          <p:nvPr/>
        </p:nvSpPr>
        <p:spPr bwMode="auto">
          <a:xfrm>
            <a:off x="2069042" y="2987986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k</a:t>
            </a:r>
            <a:r>
              <a:rPr lang="en-GB" baseline="-25000"/>
              <a:t>diss </a:t>
            </a:r>
            <a:r>
              <a:rPr lang="en-GB"/>
              <a:t>(s</a:t>
            </a:r>
            <a:r>
              <a:rPr lang="en-GB" baseline="30000"/>
              <a:t>-1</a:t>
            </a:r>
            <a:r>
              <a:rPr lang="en-GB"/>
              <a:t> )</a:t>
            </a:r>
          </a:p>
        </p:txBody>
      </p:sp>
      <p:sp>
        <p:nvSpPr>
          <p:cNvPr id="13" name="Text Box 55"/>
          <p:cNvSpPr txBox="1">
            <a:spLocks noChangeArrowheads="1"/>
          </p:cNvSpPr>
          <p:nvPr/>
        </p:nvSpPr>
        <p:spPr bwMode="auto">
          <a:xfrm>
            <a:off x="1916642" y="1692586"/>
            <a:ext cx="1676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/>
              <a:t>k</a:t>
            </a:r>
            <a:r>
              <a:rPr lang="en-GB" baseline="-25000"/>
              <a:t>ass </a:t>
            </a:r>
            <a:r>
              <a:rPr lang="en-GB"/>
              <a:t>(M</a:t>
            </a:r>
            <a:r>
              <a:rPr lang="en-GB" baseline="30000"/>
              <a:t>-1</a:t>
            </a:r>
            <a:r>
              <a:rPr lang="en-GB"/>
              <a:t>s</a:t>
            </a:r>
            <a:r>
              <a:rPr lang="en-GB" baseline="30000"/>
              <a:t>-1 </a:t>
            </a:r>
            <a:r>
              <a:rPr lang="en-GB"/>
              <a:t>)</a:t>
            </a: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5812501" y="2497359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E + P</a:t>
            </a:r>
            <a:endParaRPr lang="en-GB" dirty="0"/>
          </a:p>
        </p:txBody>
      </p:sp>
      <p:sp>
        <p:nvSpPr>
          <p:cNvPr id="15" name="Oval 7"/>
          <p:cNvSpPr>
            <a:spLocks noChangeArrowheads="1"/>
          </p:cNvSpPr>
          <p:nvPr/>
        </p:nvSpPr>
        <p:spPr bwMode="auto">
          <a:xfrm>
            <a:off x="5812501" y="3310159"/>
            <a:ext cx="3048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GB"/>
          </a:p>
        </p:txBody>
      </p:sp>
      <p:sp>
        <p:nvSpPr>
          <p:cNvPr id="16" name="Oval 8"/>
          <p:cNvSpPr>
            <a:spLocks noChangeArrowheads="1"/>
          </p:cNvSpPr>
          <p:nvPr/>
        </p:nvSpPr>
        <p:spPr bwMode="auto">
          <a:xfrm>
            <a:off x="6269701" y="3259359"/>
            <a:ext cx="304800" cy="304800"/>
          </a:xfrm>
          <a:prstGeom prst="ellipse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GB">
              <a:solidFill>
                <a:srgbClr val="00B050"/>
              </a:solidFill>
            </a:endParaRPr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4364701" y="2116359"/>
            <a:ext cx="152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smtClean="0"/>
              <a:t>catalysis</a:t>
            </a:r>
            <a:endParaRPr lang="en-GB" dirty="0"/>
          </a:p>
        </p:txBody>
      </p:sp>
      <p:sp>
        <p:nvSpPr>
          <p:cNvPr id="18" name="Text Box 55"/>
          <p:cNvSpPr txBox="1">
            <a:spLocks noChangeArrowheads="1"/>
          </p:cNvSpPr>
          <p:nvPr/>
        </p:nvSpPr>
        <p:spPr bwMode="auto">
          <a:xfrm>
            <a:off x="4440901" y="1735359"/>
            <a:ext cx="1676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dirty="0" err="1" smtClean="0"/>
              <a:t>k</a:t>
            </a:r>
            <a:r>
              <a:rPr lang="en-GB" baseline="-25000" dirty="0" err="1" smtClean="0"/>
              <a:t>cat</a:t>
            </a:r>
            <a:r>
              <a:rPr lang="en-GB" baseline="-25000" dirty="0" smtClean="0"/>
              <a:t> </a:t>
            </a:r>
            <a:r>
              <a:rPr lang="en-GB" dirty="0"/>
              <a:t>(M</a:t>
            </a:r>
            <a:r>
              <a:rPr lang="en-GB" baseline="30000" dirty="0"/>
              <a:t>-1</a:t>
            </a:r>
            <a:r>
              <a:rPr lang="en-GB" dirty="0"/>
              <a:t>s</a:t>
            </a:r>
            <a:r>
              <a:rPr lang="en-GB" baseline="30000" dirty="0"/>
              <a:t>-1 </a:t>
            </a:r>
            <a:r>
              <a:rPr lang="en-GB" dirty="0"/>
              <a:t>)</a:t>
            </a:r>
          </a:p>
        </p:txBody>
      </p:sp>
      <p:cxnSp>
        <p:nvCxnSpPr>
          <p:cNvPr id="19" name="Straight Arrow Connector 18"/>
          <p:cNvCxnSpPr>
            <a:stCxn id="5" idx="3"/>
          </p:cNvCxnSpPr>
          <p:nvPr/>
        </p:nvCxnSpPr>
        <p:spPr>
          <a:xfrm flipV="1">
            <a:off x="4202642" y="2637942"/>
            <a:ext cx="1384479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0" y="104503"/>
            <a:ext cx="10058400" cy="815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Kinetic Laws</a:t>
            </a:r>
            <a:endParaRPr lang="en-GB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26" y="3667190"/>
            <a:ext cx="3914775" cy="262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>
                <a:spLocks noGrp="1" noChangeArrowheads="1"/>
              </p:cNvSpPr>
              <p:nvPr/>
            </p:nvSpPr>
            <p:spPr bwMode="auto">
              <a:xfrm>
                <a:off x="7982591" y="249459"/>
                <a:ext cx="3810000" cy="4495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400">
                    <a:solidFill>
                      <a:schemeClr val="tx1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>
                    <a:solidFill>
                      <a:schemeClr val="tx1"/>
                    </a:solidFill>
                    <a:latin typeface="+mn-lt"/>
                  </a:defRPr>
                </a:lvl5pPr>
                <a:lvl6pPr marL="25146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>
                    <a:solidFill>
                      <a:schemeClr val="tx1"/>
                    </a:solidFill>
                    <a:latin typeface="+mn-lt"/>
                  </a:defRPr>
                </a:lvl6pPr>
                <a:lvl7pPr marL="29718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>
                    <a:solidFill>
                      <a:schemeClr val="tx1"/>
                    </a:solidFill>
                    <a:latin typeface="+mn-lt"/>
                  </a:defRPr>
                </a:lvl7pPr>
                <a:lvl8pPr marL="3429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>
                    <a:solidFill>
                      <a:schemeClr val="tx1"/>
                    </a:solidFill>
                    <a:latin typeface="+mn-lt"/>
                  </a:defRPr>
                </a:lvl8pPr>
                <a:lvl9pPr marL="3886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8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algn="ctr">
                  <a:lnSpc>
                    <a:spcPct val="90000"/>
                  </a:lnSpc>
                  <a:buFontTx/>
                  <a:buNone/>
                </a:pPr>
                <a:r>
                  <a:rPr lang="en-GB" sz="3200" dirty="0" smtClean="0">
                    <a:solidFill>
                      <a:schemeClr val="hlink"/>
                    </a:solidFill>
                  </a:rPr>
                  <a:t>ENZYMES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endParaRPr lang="en-GB" dirty="0"/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3600" dirty="0" err="1" smtClean="0"/>
                  <a:t>dP</a:t>
                </a:r>
                <a:r>
                  <a:rPr lang="en-GB" sz="3600" dirty="0" smtClean="0"/>
                  <a:t> </a:t>
                </a:r>
                <a:r>
                  <a:rPr lang="en-GB" sz="3600" dirty="0"/>
                  <a:t>= [S]. </a:t>
                </a:r>
                <a:r>
                  <a:rPr lang="en-GB" sz="3600" dirty="0" err="1"/>
                  <a:t>V</a:t>
                </a:r>
                <a:r>
                  <a:rPr lang="en-GB" sz="3600" baseline="-25000" dirty="0" err="1"/>
                  <a:t>max</a:t>
                </a:r>
                <a:r>
                  <a:rPr lang="en-GB" sz="3600" i="1" dirty="0"/>
                  <a:t>  </a:t>
                </a:r>
                <a:r>
                  <a:rPr lang="en-GB" sz="3600" i="1" dirty="0" smtClean="0"/>
                  <a:t>= V</a:t>
                </a:r>
                <a:endParaRPr lang="en-GB" sz="3600" i="1" u="sng" baseline="-25000" dirty="0" smtClean="0"/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3600" dirty="0"/>
                  <a:t> </a:t>
                </a:r>
                <a:r>
                  <a:rPr lang="en-GB" sz="3600" dirty="0" err="1" smtClean="0"/>
                  <a:t>dt</a:t>
                </a:r>
                <a:r>
                  <a:rPr lang="en-GB" sz="3600" dirty="0" smtClean="0"/>
                  <a:t>      K</a:t>
                </a:r>
                <a:r>
                  <a:rPr lang="en-GB" sz="3600" baseline="-25000" dirty="0" smtClean="0"/>
                  <a:t>m</a:t>
                </a:r>
                <a:r>
                  <a:rPr lang="en-GB" sz="3600" dirty="0" smtClean="0"/>
                  <a:t> + [S]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endParaRPr lang="en-GB" sz="2400" dirty="0" smtClean="0"/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 smtClean="0"/>
                  <a:t>V </a:t>
                </a:r>
                <a:r>
                  <a:rPr lang="en-GB" sz="2400" dirty="0"/>
                  <a:t>= velocity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/>
                  <a:t>S = substrate concentration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/>
                  <a:t>K</a:t>
                </a:r>
                <a:r>
                  <a:rPr lang="en-GB" sz="2400" baseline="-25000" dirty="0"/>
                  <a:t>m</a:t>
                </a:r>
                <a:r>
                  <a:rPr lang="en-GB" sz="2400" dirty="0"/>
                  <a:t> = </a:t>
                </a:r>
                <a:r>
                  <a:rPr lang="en-GB" sz="2400" dirty="0" err="1"/>
                  <a:t>Michaelis</a:t>
                </a:r>
                <a:r>
                  <a:rPr lang="en-GB" sz="2400" dirty="0"/>
                  <a:t> constant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 err="1"/>
                  <a:t>V</a:t>
                </a:r>
                <a:r>
                  <a:rPr lang="en-GB" sz="2400" baseline="-25000" dirty="0" err="1"/>
                  <a:t>max</a:t>
                </a:r>
                <a:r>
                  <a:rPr lang="en-GB" sz="2400" dirty="0"/>
                  <a:t> = maximum </a:t>
                </a:r>
                <a:r>
                  <a:rPr lang="en-GB" sz="2400" dirty="0" smtClean="0"/>
                  <a:t>velocity</a:t>
                </a:r>
              </a:p>
              <a:p>
                <a:pPr>
                  <a:lnSpc>
                    <a:spcPct val="90000"/>
                  </a:lnSpc>
                  <a:buFontTx/>
                  <a:buNone/>
                </a:pPr>
                <a:endParaRPr lang="en-GB" sz="2400" dirty="0"/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 err="1" smtClean="0"/>
                  <a:t>Vmax</a:t>
                </a:r>
                <a:r>
                  <a:rPr lang="en-GB" sz="2400" dirty="0"/>
                  <a:t> </a:t>
                </a:r>
                <a:r>
                  <a:rPr lang="en-GB" sz="2400" dirty="0" smtClean="0"/>
                  <a:t>= </a:t>
                </a:r>
                <a:r>
                  <a:rPr lang="en-GB" sz="2400" dirty="0" err="1" smtClean="0"/>
                  <a:t>E</a:t>
                </a:r>
                <a:r>
                  <a:rPr lang="en-GB" sz="2400" baseline="-25000" dirty="0" err="1" smtClean="0"/>
                  <a:t>total</a:t>
                </a:r>
                <a:r>
                  <a:rPr lang="en-GB" sz="2400" dirty="0" err="1" smtClean="0"/>
                  <a:t>K</a:t>
                </a:r>
                <a:r>
                  <a:rPr lang="en-GB" sz="2400" baseline="-25000" dirty="0" err="1" smtClean="0"/>
                  <a:t>cat</a:t>
                </a:r>
                <a:endParaRPr lang="en-GB" sz="2400" dirty="0" smtClean="0"/>
              </a:p>
              <a:p>
                <a:pPr>
                  <a:lnSpc>
                    <a:spcPct val="90000"/>
                  </a:lnSpc>
                  <a:buFontTx/>
                  <a:buNone/>
                </a:pPr>
                <a:r>
                  <a:rPr lang="en-GB" sz="2400" dirty="0" smtClean="0"/>
                  <a:t>K</a:t>
                </a:r>
                <a:r>
                  <a:rPr lang="en-GB" sz="2400" baseline="-25000" dirty="0" smtClean="0"/>
                  <a:t>M</a:t>
                </a:r>
                <a:r>
                  <a:rPr lang="en-GB" sz="2400" dirty="0" smtClean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 smtClean="0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sz="24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latin typeface="Cambria Math"/>
                              </a:rPr>
                              <m:t>𝑘</m:t>
                            </m:r>
                          </m:e>
                          <m:sub>
                            <m:r>
                              <a:rPr lang="en-GB" sz="2400" i="1">
                                <a:latin typeface="Cambria Math"/>
                              </a:rPr>
                              <m:t>𝑑𝑖𝑠𝑠</m:t>
                            </m:r>
                          </m:sub>
                        </m:sSub>
                        <m:r>
                          <a:rPr lang="en-GB" sz="2400" i="1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GB" sz="24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GB" sz="2400" i="1">
                                <a:latin typeface="Cambria Math"/>
                              </a:rPr>
                              <m:t>𝑘</m:t>
                            </m:r>
                          </m:e>
                          <m:sub>
                            <m:r>
                              <a:rPr lang="en-GB" sz="2400" i="1">
                                <a:latin typeface="Cambria Math"/>
                              </a:rPr>
                              <m:t>𝑐𝑎𝑡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GB" sz="24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GB" sz="2400" b="0" i="1" smtClean="0">
                                <a:latin typeface="Cambria Math"/>
                              </a:rPr>
                              <m:t>𝐾</m:t>
                            </m:r>
                          </m:e>
                          <m:sub>
                            <m:r>
                              <a:rPr lang="en-GB" sz="2400" b="0" i="1" smtClean="0">
                                <a:latin typeface="Cambria Math"/>
                              </a:rPr>
                              <m:t>𝑎𝑠𝑠</m:t>
                            </m:r>
                          </m:sub>
                        </m:sSub>
                      </m:den>
                    </m:f>
                  </m:oMath>
                </a14:m>
                <a:endParaRPr lang="en-GB" sz="2400" dirty="0" smtClean="0"/>
              </a:p>
              <a:p>
                <a:pPr>
                  <a:lnSpc>
                    <a:spcPct val="90000"/>
                  </a:lnSpc>
                  <a:buFontTx/>
                  <a:buNone/>
                </a:pPr>
                <a:endParaRPr lang="en-GB" sz="2400" dirty="0"/>
              </a:p>
            </p:txBody>
          </p:sp>
        </mc:Choice>
        <mc:Fallback xmlns="">
          <p:sp>
            <p:nvSpPr>
              <p:cNvPr id="24" name="Rectangle 23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982591" y="249459"/>
                <a:ext cx="3810000" cy="4495800"/>
              </a:xfrm>
              <a:prstGeom prst="rect">
                <a:avLst/>
              </a:prstGeom>
              <a:blipFill rotWithShape="1">
                <a:blip r:embed="rId4"/>
                <a:stretch>
                  <a:fillRect l="-4800" t="-2849" b="-265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Connector 21"/>
          <p:cNvCxnSpPr/>
          <p:nvPr/>
        </p:nvCxnSpPr>
        <p:spPr>
          <a:xfrm>
            <a:off x="7982591" y="1918715"/>
            <a:ext cx="72352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8907885" y="1918715"/>
            <a:ext cx="17794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99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104503"/>
            <a:ext cx="10058400" cy="8151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Kinetic Laws</a:t>
            </a:r>
            <a:endParaRPr lang="en-GB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9013" y="542725"/>
            <a:ext cx="5876925" cy="5038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25280" y="882235"/>
                <a:ext cx="6085127" cy="5430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3600" dirty="0" smtClean="0"/>
                  <a:t>Hill Kinetics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dirty="0" smtClean="0"/>
                  <a:t>Indicates the degree of cooperation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dirty="0" smtClean="0"/>
                  <a:t>A Hill coefficient of 1 indicates </a:t>
                </a:r>
                <a:br>
                  <a:rPr lang="en-GB" sz="2800" dirty="0" smtClean="0"/>
                </a:br>
                <a:r>
                  <a:rPr lang="en-GB" sz="2800" dirty="0" smtClean="0"/>
                  <a:t>completely independent binding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dirty="0" smtClean="0"/>
                  <a:t>Independent of whether or not </a:t>
                </a:r>
                <a:br>
                  <a:rPr lang="en-GB" sz="2800" dirty="0" smtClean="0"/>
                </a:br>
                <a:r>
                  <a:rPr lang="en-GB" sz="2800" dirty="0" smtClean="0"/>
                  <a:t>additional ligands are already bound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GB" sz="2800" dirty="0" smtClean="0"/>
                  <a:t>A coefficient &gt;1 indicates cooperative</a:t>
                </a:r>
                <a:br>
                  <a:rPr lang="en-GB" sz="2800" dirty="0" smtClean="0"/>
                </a:br>
                <a:r>
                  <a:rPr lang="en-GB" sz="2800" dirty="0" smtClean="0"/>
                  <a:t>binding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i="1">
                          <a:latin typeface="Cambria Math"/>
                        </a:rPr>
                        <m:t>𝑣</m:t>
                      </m:r>
                      <m:r>
                        <a:rPr lang="en-GB" sz="36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GB" sz="3600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3600" i="1">
                              <a:latin typeface="Cambria Math"/>
                            </a:rPr>
                            <m:t>𝑉𝑚𝑎𝑥</m:t>
                          </m:r>
                          <m:sSup>
                            <m:sSupPr>
                              <m:ctrlPr>
                                <a:rPr lang="en-GB" sz="36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GB" sz="3600" i="1">
                                  <a:latin typeface="Cambria Math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GB" sz="3600" i="1">
                                  <a:latin typeface="Cambria Math"/>
                                </a:rPr>
                                <m:t>h</m:t>
                              </m:r>
                            </m:sup>
                          </m:sSup>
                        </m:num>
                        <m:den>
                          <m:sSub>
                            <m:sSubPr>
                              <m:ctrlPr>
                                <a:rPr lang="en-GB" sz="36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GB" sz="3600" i="1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GB" sz="3600" i="1">
                                  <a:latin typeface="Cambria Math"/>
                                </a:rPr>
                                <m:t>𝐻</m:t>
                              </m:r>
                            </m:sub>
                          </m:sSub>
                          <m:r>
                            <a:rPr lang="en-GB" sz="3600" i="1">
                              <a:latin typeface="Cambria Math"/>
                            </a:rPr>
                            <m:t>+</m:t>
                          </m:r>
                          <m:sSup>
                            <m:sSupPr>
                              <m:ctrlPr>
                                <a:rPr lang="en-GB" sz="36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GB" sz="3600" i="1">
                                  <a:latin typeface="Cambria Math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GB" sz="3600" i="1">
                                  <a:latin typeface="Cambria Math"/>
                                </a:rPr>
                                <m:t>h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sz="3600" dirty="0"/>
              </a:p>
              <a:p>
                <a:endParaRPr lang="en-GB" sz="36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280" y="882235"/>
                <a:ext cx="6085127" cy="5430333"/>
              </a:xfrm>
              <a:prstGeom prst="rect">
                <a:avLst/>
              </a:prstGeom>
              <a:blipFill rotWithShape="1">
                <a:blip r:embed="rId3"/>
                <a:stretch>
                  <a:fillRect l="-3106" t="-1684" r="-9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487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36811" y="282387"/>
            <a:ext cx="10058400" cy="815135"/>
          </a:xfrm>
        </p:spPr>
        <p:txBody>
          <a:bodyPr/>
          <a:lstStyle/>
          <a:p>
            <a:r>
              <a:rPr lang="en-GB" dirty="0" smtClean="0"/>
              <a:t>Modelling Software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0" y="1273477"/>
            <a:ext cx="9833013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 err="1" smtClean="0"/>
              <a:t>Matlab</a:t>
            </a:r>
            <a:r>
              <a:rPr lang="en-GB" sz="4000" dirty="0" smtClean="0"/>
              <a:t> and Simbiology</a:t>
            </a:r>
          </a:p>
          <a:p>
            <a:r>
              <a:rPr lang="en-GB" sz="3200" dirty="0" smtClean="0"/>
              <a:t>-One of the most widely used numerical </a:t>
            </a:r>
            <a:br>
              <a:rPr lang="en-GB" sz="3200" dirty="0" smtClean="0"/>
            </a:br>
            <a:r>
              <a:rPr lang="en-GB" sz="3200" dirty="0" smtClean="0"/>
              <a:t>platforms in science and engineering</a:t>
            </a:r>
          </a:p>
          <a:p>
            <a:r>
              <a:rPr lang="en-GB" sz="3200" dirty="0" smtClean="0"/>
              <a:t>-Specialised Simbiology toolbox</a:t>
            </a:r>
            <a:br>
              <a:rPr lang="en-GB" sz="3200" dirty="0" smtClean="0"/>
            </a:br>
            <a:r>
              <a:rPr lang="en-GB" sz="3200" dirty="0" smtClean="0"/>
              <a:t>enables PK/PD data and kinetic data modelling</a:t>
            </a:r>
          </a:p>
          <a:p>
            <a:r>
              <a:rPr lang="en-GB" sz="3200" dirty="0" smtClean="0"/>
              <a:t>-Ordinary differential equations based modelling</a:t>
            </a:r>
          </a:p>
          <a:p>
            <a:r>
              <a:rPr lang="en-GB" sz="3200" dirty="0" smtClean="0"/>
              <a:t>-Reactions represented in the format X &lt;-&gt; Y</a:t>
            </a:r>
          </a:p>
          <a:p>
            <a:r>
              <a:rPr lang="en-GB" sz="3200" dirty="0" smtClean="0"/>
              <a:t>-Seamless transfer with alternative software</a:t>
            </a:r>
            <a:br>
              <a:rPr lang="en-GB" sz="3200" dirty="0" smtClean="0"/>
            </a:br>
            <a:r>
              <a:rPr lang="en-GB" sz="3200" dirty="0" smtClean="0"/>
              <a:t> through Systems biology mark-up language format .SMBL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0891" y="4545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22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*9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ustom 33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7618</TotalTime>
  <Words>1031</Words>
  <Application>Microsoft Office PowerPoint</Application>
  <PresentationFormat>Custom</PresentationFormat>
  <Paragraphs>261</Paragraphs>
  <Slides>30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Retrospect</vt:lpstr>
      <vt:lpstr>Mathematical model of the NFkB signalling pathway </vt:lpstr>
      <vt:lpstr>Nuclear-Factor kappaB Pathway </vt:lpstr>
      <vt:lpstr>Nuclear-Factor kappaB Pathway </vt:lpstr>
      <vt:lpstr>Systems Biology</vt:lpstr>
      <vt:lpstr>Objectives</vt:lpstr>
      <vt:lpstr>PowerPoint Presentation</vt:lpstr>
      <vt:lpstr>PowerPoint Presentation</vt:lpstr>
      <vt:lpstr>PowerPoint Presentation</vt:lpstr>
      <vt:lpstr>Modelling Software</vt:lpstr>
      <vt:lpstr>Nuclear-Factor kappaB Pathway </vt:lpstr>
      <vt:lpstr>Ashall Model</vt:lpstr>
      <vt:lpstr>Gong Model</vt:lpstr>
      <vt:lpstr>Hatakayama Model</vt:lpstr>
      <vt:lpstr>Lipniacky Model</vt:lpstr>
      <vt:lpstr>Combined Model</vt:lpstr>
      <vt:lpstr>PowerPoint Presentation</vt:lpstr>
      <vt:lpstr>PowerPoint Presentation</vt:lpstr>
      <vt:lpstr>Sensitivity analysis</vt:lpstr>
      <vt:lpstr>PowerPoint Presentation</vt:lpstr>
      <vt:lpstr>Sensitivity matrix </vt:lpstr>
      <vt:lpstr>PowerPoint Presentation</vt:lpstr>
      <vt:lpstr>PowerPoint Presentation</vt:lpstr>
      <vt:lpstr>Sensitivity relative to nNFkB</vt:lpstr>
      <vt:lpstr>Sensitivity relative to nNFkB-Time</vt:lpstr>
      <vt:lpstr>Results</vt:lpstr>
      <vt:lpstr>Results</vt:lpstr>
      <vt:lpstr>Results</vt:lpstr>
      <vt:lpstr>Clinical applications</vt:lpstr>
      <vt:lpstr>QUESTIONS??</vt:lpstr>
      <vt:lpstr>Sensitivity analysis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Serialpopo</dc:creator>
  <cp:lastModifiedBy>Serialpopo</cp:lastModifiedBy>
  <cp:revision>121</cp:revision>
  <dcterms:created xsi:type="dcterms:W3CDTF">2013-03-07T13:27:44Z</dcterms:created>
  <dcterms:modified xsi:type="dcterms:W3CDTF">2014-05-01T07:22:38Z</dcterms:modified>
</cp:coreProperties>
</file>